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4" r:id="rId15"/>
    <p:sldId id="270" r:id="rId16"/>
    <p:sldId id="271" r:id="rId17"/>
    <p:sldId id="272" r:id="rId18"/>
    <p:sldId id="273"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9" d="100"/>
          <a:sy n="99" d="100"/>
        </p:scale>
        <p:origin x="31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7/14/2022</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7/14/2022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olo e sottotitolo">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7/14/2022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zione con didascalia">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7/14/2022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cheda nom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7/14/2022</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7/14/2022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7/14/2022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7/14/2022</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7/14/2022</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85800" y="3132666"/>
            <a:ext cx="5311775" cy="308601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3132666"/>
            <a:ext cx="5334000" cy="308601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7/14/2022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7/14/2022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7/14/2022</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hyperlink" Target="https://www.istruzione.it/sistema-integrato-06/piano-di-azione.html" TargetMode="External"/><Relationship Id="rId2" Type="http://schemas.openxmlformats.org/officeDocument/2006/relationships/hyperlink" Target="mailto:dgruf.ufficio9@istruzione.it" TargetMode="External"/><Relationship Id="rId1" Type="http://schemas.openxmlformats.org/officeDocument/2006/relationships/slideLayout" Target="../slideLayouts/slideLayout1.xml"/><Relationship Id="rId6" Type="http://schemas.openxmlformats.org/officeDocument/2006/relationships/hyperlink" Target="mailto:stefania.bigi@istruzione.it" TargetMode="External"/><Relationship Id="rId5" Type="http://schemas.openxmlformats.org/officeDocument/2006/relationships/hyperlink" Target="mailto:dgosv.ufficio2@istruzione.it" TargetMode="External"/><Relationship Id="rId4" Type="http://schemas.openxmlformats.org/officeDocument/2006/relationships/hyperlink" Target="mailto:dgosv@postacert.istruzione.it"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BB8CDB2-472E-45B0-A038-4FAC86A0D842}"/>
              </a:ext>
            </a:extLst>
          </p:cNvPr>
          <p:cNvSpPr>
            <a:spLocks noGrp="1"/>
          </p:cNvSpPr>
          <p:nvPr>
            <p:ph type="ctrTitle"/>
          </p:nvPr>
        </p:nvSpPr>
        <p:spPr>
          <a:xfrm>
            <a:off x="993913" y="1775791"/>
            <a:ext cx="9491871" cy="2597426"/>
          </a:xfrm>
        </p:spPr>
        <p:txBody>
          <a:bodyPr>
            <a:normAutofit/>
          </a:bodyPr>
          <a:lstStyle/>
          <a:p>
            <a:r>
              <a:rPr lang="it-IT" sz="4800" b="1" dirty="0"/>
              <a:t>PROGRAMMAZIONE RISORSE FONDO NAZIONALE PER IL SISTEMA INTEGRATO 0-6</a:t>
            </a:r>
          </a:p>
        </p:txBody>
      </p:sp>
      <p:sp>
        <p:nvSpPr>
          <p:cNvPr id="3" name="Sottotitolo 2">
            <a:extLst>
              <a:ext uri="{FF2B5EF4-FFF2-40B4-BE49-F238E27FC236}">
                <a16:creationId xmlns:a16="http://schemas.microsoft.com/office/drawing/2014/main" xmlns="" id="{C989C6F6-A253-4521-A4B4-415DCEEAF2AD}"/>
              </a:ext>
            </a:extLst>
          </p:cNvPr>
          <p:cNvSpPr>
            <a:spLocks noGrp="1"/>
          </p:cNvSpPr>
          <p:nvPr>
            <p:ph type="subTitle" idx="1"/>
          </p:nvPr>
        </p:nvSpPr>
        <p:spPr>
          <a:xfrm>
            <a:off x="1706216" y="4705627"/>
            <a:ext cx="10555357" cy="685800"/>
          </a:xfrm>
        </p:spPr>
        <p:txBody>
          <a:bodyPr/>
          <a:lstStyle/>
          <a:p>
            <a:r>
              <a:rPr lang="it-IT" dirty="0"/>
              <a:t>INDICAZIONI PER LA COMPILAZIONE DEI FILE EXCEL RIASSUNTIVI ALLEGATI AL PIANO D’AZIONE NAZIONALE 2021-2025 DA PARTE DELLE REGIONI</a:t>
            </a:r>
          </a:p>
        </p:txBody>
      </p:sp>
      <p:pic>
        <p:nvPicPr>
          <p:cNvPr id="4" name="Immagine 3">
            <a:extLst>
              <a:ext uri="{FF2B5EF4-FFF2-40B4-BE49-F238E27FC236}">
                <a16:creationId xmlns:a16="http://schemas.microsoft.com/office/drawing/2014/main" xmlns="" id="{13AFDF28-EE0A-4669-875C-29DFFFB15177}"/>
              </a:ext>
            </a:extLst>
          </p:cNvPr>
          <p:cNvPicPr>
            <a:picLocks noChangeAspect="1"/>
          </p:cNvPicPr>
          <p:nvPr/>
        </p:nvPicPr>
        <p:blipFill>
          <a:blip r:embed="rId2"/>
          <a:stretch>
            <a:fillRect/>
          </a:stretch>
        </p:blipFill>
        <p:spPr>
          <a:xfrm>
            <a:off x="4010339" y="198782"/>
            <a:ext cx="4842114" cy="1588725"/>
          </a:xfrm>
          <a:prstGeom prst="rect">
            <a:avLst/>
          </a:prstGeom>
        </p:spPr>
      </p:pic>
    </p:spTree>
    <p:extLst>
      <p:ext uri="{BB962C8B-B14F-4D97-AF65-F5344CB8AC3E}">
        <p14:creationId xmlns:p14="http://schemas.microsoft.com/office/powerpoint/2010/main" val="531501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792D8C4-6F42-4700-A87C-4B9A698A4132}"/>
              </a:ext>
            </a:extLst>
          </p:cNvPr>
          <p:cNvSpPr>
            <a:spLocks noGrp="1"/>
          </p:cNvSpPr>
          <p:nvPr>
            <p:ph type="title"/>
          </p:nvPr>
        </p:nvSpPr>
        <p:spPr/>
        <p:txBody>
          <a:bodyPr/>
          <a:lstStyle/>
          <a:p>
            <a:r>
              <a:rPr lang="it-IT" dirty="0"/>
              <a:t>Interventi comuni beneficiari</a:t>
            </a:r>
          </a:p>
        </p:txBody>
      </p:sp>
      <p:graphicFrame>
        <p:nvGraphicFramePr>
          <p:cNvPr id="4" name="Segnaposto contenuto 3">
            <a:extLst>
              <a:ext uri="{FF2B5EF4-FFF2-40B4-BE49-F238E27FC236}">
                <a16:creationId xmlns:a16="http://schemas.microsoft.com/office/drawing/2014/main" xmlns="" id="{0C4F3761-2D89-4F81-94B0-E9FF43667D92}"/>
              </a:ext>
            </a:extLst>
          </p:cNvPr>
          <p:cNvGraphicFramePr>
            <a:graphicFrameLocks noGrp="1"/>
          </p:cNvGraphicFramePr>
          <p:nvPr>
            <p:ph idx="1"/>
            <p:extLst>
              <p:ext uri="{D42A27DB-BD31-4B8C-83A1-F6EECF244321}">
                <p14:modId xmlns:p14="http://schemas.microsoft.com/office/powerpoint/2010/main" val="2950733031"/>
              </p:ext>
            </p:extLst>
          </p:nvPr>
        </p:nvGraphicFramePr>
        <p:xfrm>
          <a:off x="685800" y="1855304"/>
          <a:ext cx="10820401" cy="3896142"/>
        </p:xfrm>
        <a:graphic>
          <a:graphicData uri="http://schemas.openxmlformats.org/drawingml/2006/table">
            <a:tbl>
              <a:tblPr/>
              <a:tblGrid>
                <a:gridCol w="953522">
                  <a:extLst>
                    <a:ext uri="{9D8B030D-6E8A-4147-A177-3AD203B41FA5}">
                      <a16:colId xmlns:a16="http://schemas.microsoft.com/office/drawing/2014/main" xmlns="" val="3104783132"/>
                    </a:ext>
                  </a:extLst>
                </a:gridCol>
                <a:gridCol w="281911">
                  <a:extLst>
                    <a:ext uri="{9D8B030D-6E8A-4147-A177-3AD203B41FA5}">
                      <a16:colId xmlns:a16="http://schemas.microsoft.com/office/drawing/2014/main" xmlns="" val="3667949689"/>
                    </a:ext>
                  </a:extLst>
                </a:gridCol>
                <a:gridCol w="552766">
                  <a:extLst>
                    <a:ext uri="{9D8B030D-6E8A-4147-A177-3AD203B41FA5}">
                      <a16:colId xmlns:a16="http://schemas.microsoft.com/office/drawing/2014/main" xmlns="" val="2189598477"/>
                    </a:ext>
                  </a:extLst>
                </a:gridCol>
                <a:gridCol w="742089">
                  <a:extLst>
                    <a:ext uri="{9D8B030D-6E8A-4147-A177-3AD203B41FA5}">
                      <a16:colId xmlns:a16="http://schemas.microsoft.com/office/drawing/2014/main" xmlns="" val="1153034546"/>
                    </a:ext>
                  </a:extLst>
                </a:gridCol>
                <a:gridCol w="742089">
                  <a:extLst>
                    <a:ext uri="{9D8B030D-6E8A-4147-A177-3AD203B41FA5}">
                      <a16:colId xmlns:a16="http://schemas.microsoft.com/office/drawing/2014/main" xmlns="" val="3062274502"/>
                    </a:ext>
                  </a:extLst>
                </a:gridCol>
                <a:gridCol w="685430">
                  <a:extLst>
                    <a:ext uri="{9D8B030D-6E8A-4147-A177-3AD203B41FA5}">
                      <a16:colId xmlns:a16="http://schemas.microsoft.com/office/drawing/2014/main" xmlns="" val="2814041388"/>
                    </a:ext>
                  </a:extLst>
                </a:gridCol>
                <a:gridCol w="592842">
                  <a:extLst>
                    <a:ext uri="{9D8B030D-6E8A-4147-A177-3AD203B41FA5}">
                      <a16:colId xmlns:a16="http://schemas.microsoft.com/office/drawing/2014/main" xmlns="" val="418400313"/>
                    </a:ext>
                  </a:extLst>
                </a:gridCol>
                <a:gridCol w="613571">
                  <a:extLst>
                    <a:ext uri="{9D8B030D-6E8A-4147-A177-3AD203B41FA5}">
                      <a16:colId xmlns:a16="http://schemas.microsoft.com/office/drawing/2014/main" xmlns="" val="1283099468"/>
                    </a:ext>
                  </a:extLst>
                </a:gridCol>
                <a:gridCol w="685430">
                  <a:extLst>
                    <a:ext uri="{9D8B030D-6E8A-4147-A177-3AD203B41FA5}">
                      <a16:colId xmlns:a16="http://schemas.microsoft.com/office/drawing/2014/main" xmlns="" val="2734445591"/>
                    </a:ext>
                  </a:extLst>
                </a:gridCol>
                <a:gridCol w="685430">
                  <a:extLst>
                    <a:ext uri="{9D8B030D-6E8A-4147-A177-3AD203B41FA5}">
                      <a16:colId xmlns:a16="http://schemas.microsoft.com/office/drawing/2014/main" xmlns="" val="3839058223"/>
                    </a:ext>
                  </a:extLst>
                </a:gridCol>
                <a:gridCol w="685430">
                  <a:extLst>
                    <a:ext uri="{9D8B030D-6E8A-4147-A177-3AD203B41FA5}">
                      <a16:colId xmlns:a16="http://schemas.microsoft.com/office/drawing/2014/main" xmlns="" val="4155789404"/>
                    </a:ext>
                  </a:extLst>
                </a:gridCol>
                <a:gridCol w="884426">
                  <a:extLst>
                    <a:ext uri="{9D8B030D-6E8A-4147-A177-3AD203B41FA5}">
                      <a16:colId xmlns:a16="http://schemas.microsoft.com/office/drawing/2014/main" xmlns="" val="144718415"/>
                    </a:ext>
                  </a:extLst>
                </a:gridCol>
                <a:gridCol w="674375">
                  <a:extLst>
                    <a:ext uri="{9D8B030D-6E8A-4147-A177-3AD203B41FA5}">
                      <a16:colId xmlns:a16="http://schemas.microsoft.com/office/drawing/2014/main" xmlns="" val="3875938539"/>
                    </a:ext>
                  </a:extLst>
                </a:gridCol>
                <a:gridCol w="674375">
                  <a:extLst>
                    <a:ext uri="{9D8B030D-6E8A-4147-A177-3AD203B41FA5}">
                      <a16:colId xmlns:a16="http://schemas.microsoft.com/office/drawing/2014/main" xmlns="" val="2609593320"/>
                    </a:ext>
                  </a:extLst>
                </a:gridCol>
                <a:gridCol w="674375">
                  <a:extLst>
                    <a:ext uri="{9D8B030D-6E8A-4147-A177-3AD203B41FA5}">
                      <a16:colId xmlns:a16="http://schemas.microsoft.com/office/drawing/2014/main" xmlns="" val="3895749447"/>
                    </a:ext>
                  </a:extLst>
                </a:gridCol>
                <a:gridCol w="692340">
                  <a:extLst>
                    <a:ext uri="{9D8B030D-6E8A-4147-A177-3AD203B41FA5}">
                      <a16:colId xmlns:a16="http://schemas.microsoft.com/office/drawing/2014/main" xmlns="" val="216108325"/>
                    </a:ext>
                  </a:extLst>
                </a:gridCol>
              </a:tblGrid>
              <a:tr h="423886">
                <a:tc gridSpan="16">
                  <a:txBody>
                    <a:bodyPr/>
                    <a:lstStyle/>
                    <a:p>
                      <a:pPr algn="ctr" fontAlgn="b"/>
                      <a:r>
                        <a:rPr lang="it-IT" sz="700" b="1" i="0" u="none" strike="noStrike">
                          <a:solidFill>
                            <a:srgbClr val="000000"/>
                          </a:solidFill>
                          <a:effectLst/>
                          <a:latin typeface="Calibri" panose="020F0502020204030204" pitchFamily="34" charset="0"/>
                        </a:rPr>
                        <a:t>INTERVENTI DEI COMUNI BENEFICIARI REGIONE ________________________________________</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881736236"/>
                  </a:ext>
                </a:extLst>
              </a:tr>
              <a:tr h="2209617">
                <a:tc>
                  <a:txBody>
                    <a:bodyPr/>
                    <a:lstStyle/>
                    <a:p>
                      <a:pPr algn="ctr" fontAlgn="ctr"/>
                      <a:r>
                        <a:rPr lang="it-IT" sz="500" b="1" i="0" u="none" strike="noStrike">
                          <a:solidFill>
                            <a:srgbClr val="000000"/>
                          </a:solidFill>
                          <a:effectLst/>
                          <a:latin typeface="Calibri" panose="020F0502020204030204" pitchFamily="34" charset="0"/>
                        </a:rPr>
                        <a:t>COMUNE</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500" b="1" i="0" u="none" strike="noStrike">
                          <a:solidFill>
                            <a:srgbClr val="000000"/>
                          </a:solidFill>
                          <a:effectLst/>
                          <a:latin typeface="Calibri" panose="020F0502020204030204" pitchFamily="34" charset="0"/>
                        </a:rPr>
                        <a:t>PROV.</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500" b="1" i="0" u="none" strike="noStrike">
                          <a:solidFill>
                            <a:srgbClr val="000000"/>
                          </a:solidFill>
                          <a:effectLst/>
                          <a:latin typeface="Calibri" panose="020F0502020204030204" pitchFamily="34" charset="0"/>
                        </a:rPr>
                        <a:t>CODICE CONTO TESORERIA UNICA</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500" b="1" i="0" u="none" strike="noStrike">
                          <a:solidFill>
                            <a:srgbClr val="000000"/>
                          </a:solidFill>
                          <a:effectLst/>
                          <a:latin typeface="Calibri" panose="020F0502020204030204" pitchFamily="34" charset="0"/>
                        </a:rPr>
                        <a:t>TIPOLOGIA DI INTERVENTO (A/B/C - vedi legenda a piè pagina)                                         (è possibile indicare più lettere, in relazione alle priorità individuate dalla programmazione regionale)</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500" b="1" i="0" u="none" strike="noStrike">
                          <a:solidFill>
                            <a:srgbClr val="000000"/>
                          </a:solidFill>
                          <a:effectLst/>
                          <a:latin typeface="Calibri" panose="020F0502020204030204" pitchFamily="34" charset="0"/>
                        </a:rPr>
                        <a:t>CODICE UNICO DI PROGETTO (CUP) - per i progetti di investimento</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500" b="1" i="0" u="none" strike="noStrike">
                          <a:solidFill>
                            <a:srgbClr val="000000"/>
                          </a:solidFill>
                          <a:effectLst/>
                          <a:latin typeface="Calibri" panose="020F0502020204030204" pitchFamily="34" charset="0"/>
                        </a:rPr>
                        <a:t>COMUNE INTERESSATO DA INTERVENTI LEGATI ALLA QUOTA VINCOLATA PER IL FINANZIAMENTO DI SEZIONI PRIMAVERA E/O POLI PER L'INFANZIA (crocettare in caso positivo)</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500" b="1" i="0" u="none" strike="noStrike">
                          <a:solidFill>
                            <a:srgbClr val="000000"/>
                          </a:solidFill>
                          <a:effectLst/>
                          <a:latin typeface="Calibri" panose="020F0502020204030204" pitchFamily="34" charset="0"/>
                        </a:rPr>
                        <a:t>COMUNE INTERSSATO DA INTERVENTI LEGATI ALLA QUOTA VINCOLATA PER LA FORMAZIONE IN SERVIZIO DEL PERSONALE E/O AL COORDINAMENTO PEDAGOGICO (crocettare in caso positivo)</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500" b="1" i="0" u="none" strike="noStrike">
                          <a:solidFill>
                            <a:srgbClr val="000000"/>
                          </a:solidFill>
                          <a:effectLst/>
                          <a:latin typeface="Calibri" panose="020F0502020204030204" pitchFamily="34" charset="0"/>
                        </a:rPr>
                        <a:t>FINALITA' PERSEGUITA                (A/B/C/D/E - vedi legenda a piè pagina)                        (è possibile indicare più lettere)</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500" b="1" i="0" u="none" strike="noStrike">
                          <a:solidFill>
                            <a:srgbClr val="000000"/>
                          </a:solidFill>
                          <a:effectLst/>
                          <a:latin typeface="Calibri" panose="020F0502020204030204" pitchFamily="34" charset="0"/>
                        </a:rPr>
                        <a:t>QUOTA COMUNALE DESTINATA ALLO SPECIFICO INTERVENTO</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500" b="1" i="0" u="none" strike="noStrike">
                          <a:solidFill>
                            <a:srgbClr val="000000"/>
                          </a:solidFill>
                          <a:effectLst/>
                          <a:latin typeface="Calibri" panose="020F0502020204030204" pitchFamily="34" charset="0"/>
                        </a:rPr>
                        <a:t>IMPORTO ASSEGNATO AL COMUNE CON LA PRIMA QUOTA DI FINANZIAMENTO PER IL 2021</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500" b="1" i="0" u="none" strike="noStrike">
                          <a:solidFill>
                            <a:srgbClr val="000000"/>
                          </a:solidFill>
                          <a:effectLst/>
                          <a:latin typeface="Calibri" panose="020F0502020204030204" pitchFamily="34" charset="0"/>
                        </a:rPr>
                        <a:t>IMPORTO ASSEGNATO AL COMUNE CON LA SECONDA QUOTA DI FINANZIAMENTO PER IL 2021</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it-IT" sz="500" b="1" i="0" u="none" strike="noStrike">
                          <a:solidFill>
                            <a:srgbClr val="000000"/>
                          </a:solidFill>
                          <a:effectLst/>
                          <a:latin typeface="Calibri" panose="020F0502020204030204" pitchFamily="34" charset="0"/>
                        </a:rPr>
                        <a:t>IMPORTO COMPLESSIVO DEL FINANZIAMENTO STATALE FONDO 0-6 ASSEGNATO AL COMUNE</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500" b="1" i="0" u="none" strike="noStrike">
                          <a:solidFill>
                            <a:srgbClr val="000000"/>
                          </a:solidFill>
                          <a:effectLst/>
                          <a:latin typeface="Calibri" panose="020F0502020204030204" pitchFamily="34" charset="0"/>
                        </a:rPr>
                        <a:t>importo STATALE dedicato a finanziamento di sezioni primavera e/o Poli per l'infanzia </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500" b="1" i="0" u="none" strike="noStrike">
                          <a:solidFill>
                            <a:srgbClr val="000000"/>
                          </a:solidFill>
                          <a:effectLst/>
                          <a:latin typeface="Calibri" panose="020F0502020204030204" pitchFamily="34" charset="0"/>
                        </a:rPr>
                        <a:t>importo REGIONALE dedicato a finanziamento di sezioni primavera e/o Poli per l'infanzia </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500" b="1" i="0" u="none" strike="noStrike">
                          <a:solidFill>
                            <a:srgbClr val="000000"/>
                          </a:solidFill>
                          <a:effectLst/>
                          <a:latin typeface="Calibri" panose="020F0502020204030204" pitchFamily="34" charset="0"/>
                        </a:rPr>
                        <a:t>importo STATALE dedicato a finanziamento formazione del personale docente/educativo e/o al coordinamento pedagogico</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500" b="1" i="0" u="none" strike="noStrike">
                          <a:solidFill>
                            <a:srgbClr val="000000"/>
                          </a:solidFill>
                          <a:effectLst/>
                          <a:latin typeface="Calibri" panose="020F0502020204030204" pitchFamily="34" charset="0"/>
                        </a:rPr>
                        <a:t>importo REGIONALE dedicato a finanziamento formazione del personale docente/educativo e/o al coordinamento pedagogico</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93874318"/>
                  </a:ext>
                </a:extLst>
              </a:tr>
              <a:tr h="180377">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89132255"/>
                  </a:ext>
                </a:extLst>
              </a:tr>
              <a:tr h="180377">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73172757"/>
                  </a:ext>
                </a:extLst>
              </a:tr>
              <a:tr h="180377">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76915486"/>
                  </a:ext>
                </a:extLst>
              </a:tr>
              <a:tr h="180377">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33643711"/>
                  </a:ext>
                </a:extLst>
              </a:tr>
              <a:tr h="180377">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59512639"/>
                  </a:ext>
                </a:extLst>
              </a:tr>
              <a:tr h="180377">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89271128"/>
                  </a:ext>
                </a:extLst>
              </a:tr>
              <a:tr h="180377">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dirty="0">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14010991"/>
                  </a:ext>
                </a:extLst>
              </a:tr>
            </a:tbl>
          </a:graphicData>
        </a:graphic>
      </p:graphicFrame>
      <p:pic>
        <p:nvPicPr>
          <p:cNvPr id="3" name="Immagine 2">
            <a:extLst>
              <a:ext uri="{FF2B5EF4-FFF2-40B4-BE49-F238E27FC236}">
                <a16:creationId xmlns:a16="http://schemas.microsoft.com/office/drawing/2014/main" xmlns="" id="{8C51FB7F-7A7F-42E2-9C97-D0009F5A6AE6}"/>
              </a:ext>
            </a:extLst>
          </p:cNvPr>
          <p:cNvPicPr>
            <a:picLocks noChangeAspect="1"/>
          </p:cNvPicPr>
          <p:nvPr/>
        </p:nvPicPr>
        <p:blipFill>
          <a:blip r:embed="rId2"/>
          <a:stretch>
            <a:fillRect/>
          </a:stretch>
        </p:blipFill>
        <p:spPr>
          <a:xfrm>
            <a:off x="9085878" y="121015"/>
            <a:ext cx="2420322" cy="792549"/>
          </a:xfrm>
          <a:prstGeom prst="rect">
            <a:avLst/>
          </a:prstGeom>
        </p:spPr>
      </p:pic>
    </p:spTree>
    <p:extLst>
      <p:ext uri="{BB962C8B-B14F-4D97-AF65-F5344CB8AC3E}">
        <p14:creationId xmlns:p14="http://schemas.microsoft.com/office/powerpoint/2010/main" val="3380245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A17F47F-CBA7-4E84-A1BE-161ACD6CA0B9}"/>
              </a:ext>
            </a:extLst>
          </p:cNvPr>
          <p:cNvSpPr>
            <a:spLocks noGrp="1"/>
          </p:cNvSpPr>
          <p:nvPr>
            <p:ph type="title"/>
          </p:nvPr>
        </p:nvSpPr>
        <p:spPr>
          <a:xfrm>
            <a:off x="3581400" y="244593"/>
            <a:ext cx="8610600" cy="1293028"/>
          </a:xfrm>
        </p:spPr>
        <p:txBody>
          <a:bodyPr>
            <a:normAutofit fontScale="90000"/>
          </a:bodyPr>
          <a:lstStyle/>
          <a:p>
            <a:r>
              <a:rPr lang="it-IT" dirty="0"/>
              <a:t>Per ciascun comune individuato dalla regione come beneficiario</a:t>
            </a:r>
          </a:p>
        </p:txBody>
      </p:sp>
      <p:graphicFrame>
        <p:nvGraphicFramePr>
          <p:cNvPr id="5" name="Segnaposto contenuto 4">
            <a:extLst>
              <a:ext uri="{FF2B5EF4-FFF2-40B4-BE49-F238E27FC236}">
                <a16:creationId xmlns:a16="http://schemas.microsoft.com/office/drawing/2014/main" xmlns="" id="{61C0507E-42B6-480A-9028-F1C3B067BCEA}"/>
              </a:ext>
            </a:extLst>
          </p:cNvPr>
          <p:cNvGraphicFramePr>
            <a:graphicFrameLocks noGrp="1"/>
          </p:cNvGraphicFramePr>
          <p:nvPr>
            <p:ph sz="half" idx="1"/>
            <p:extLst>
              <p:ext uri="{D42A27DB-BD31-4B8C-83A1-F6EECF244321}">
                <p14:modId xmlns:p14="http://schemas.microsoft.com/office/powerpoint/2010/main" val="1386713719"/>
              </p:ext>
            </p:extLst>
          </p:nvPr>
        </p:nvGraphicFramePr>
        <p:xfrm>
          <a:off x="318052" y="2292626"/>
          <a:ext cx="5701747" cy="3801001"/>
        </p:xfrm>
        <a:graphic>
          <a:graphicData uri="http://schemas.openxmlformats.org/drawingml/2006/table">
            <a:tbl>
              <a:tblPr/>
              <a:tblGrid>
                <a:gridCol w="1664814">
                  <a:extLst>
                    <a:ext uri="{9D8B030D-6E8A-4147-A177-3AD203B41FA5}">
                      <a16:colId xmlns:a16="http://schemas.microsoft.com/office/drawing/2014/main" xmlns="" val="267589485"/>
                    </a:ext>
                  </a:extLst>
                </a:gridCol>
                <a:gridCol w="490783">
                  <a:extLst>
                    <a:ext uri="{9D8B030D-6E8A-4147-A177-3AD203B41FA5}">
                      <a16:colId xmlns:a16="http://schemas.microsoft.com/office/drawing/2014/main" xmlns="" val="3467996110"/>
                    </a:ext>
                  </a:extLst>
                </a:gridCol>
                <a:gridCol w="962320">
                  <a:extLst>
                    <a:ext uri="{9D8B030D-6E8A-4147-A177-3AD203B41FA5}">
                      <a16:colId xmlns:a16="http://schemas.microsoft.com/office/drawing/2014/main" xmlns="" val="1908783747"/>
                    </a:ext>
                  </a:extLst>
                </a:gridCol>
                <a:gridCol w="1291915">
                  <a:extLst>
                    <a:ext uri="{9D8B030D-6E8A-4147-A177-3AD203B41FA5}">
                      <a16:colId xmlns:a16="http://schemas.microsoft.com/office/drawing/2014/main" xmlns="" val="189498108"/>
                    </a:ext>
                  </a:extLst>
                </a:gridCol>
                <a:gridCol w="1291915">
                  <a:extLst>
                    <a:ext uri="{9D8B030D-6E8A-4147-A177-3AD203B41FA5}">
                      <a16:colId xmlns:a16="http://schemas.microsoft.com/office/drawing/2014/main" xmlns="" val="1559359321"/>
                    </a:ext>
                  </a:extLst>
                </a:gridCol>
              </a:tblGrid>
              <a:tr h="2699261">
                <a:tc>
                  <a:txBody>
                    <a:bodyPr/>
                    <a:lstStyle/>
                    <a:p>
                      <a:pPr algn="ctr" fontAlgn="ctr"/>
                      <a:r>
                        <a:rPr lang="it-IT" sz="1200" b="1" i="0" u="none" strike="noStrike" dirty="0">
                          <a:solidFill>
                            <a:srgbClr val="000000"/>
                          </a:solidFill>
                          <a:effectLst/>
                          <a:latin typeface="Calibri" panose="020F0502020204030204" pitchFamily="34" charset="0"/>
                        </a:rPr>
                        <a:t>COMUNE</a:t>
                      </a:r>
                    </a:p>
                  </a:txBody>
                  <a:tcPr marL="6758" marR="6758" marT="67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it-IT" sz="1200" b="1" i="0" u="none" strike="noStrike" dirty="0">
                          <a:solidFill>
                            <a:srgbClr val="000000"/>
                          </a:solidFill>
                          <a:effectLst/>
                          <a:latin typeface="Calibri" panose="020F0502020204030204" pitchFamily="34" charset="0"/>
                        </a:rPr>
                        <a:t>PROV.</a:t>
                      </a:r>
                    </a:p>
                  </a:txBody>
                  <a:tcPr marL="6758" marR="6758" marT="67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it-IT" sz="1200" b="1" i="0" u="none" strike="noStrike" dirty="0">
                          <a:solidFill>
                            <a:srgbClr val="000000"/>
                          </a:solidFill>
                          <a:effectLst/>
                          <a:latin typeface="Calibri" panose="020F0502020204030204" pitchFamily="34" charset="0"/>
                        </a:rPr>
                        <a:t>CODICE CONTO TESORERIA UNICA</a:t>
                      </a:r>
                    </a:p>
                  </a:txBody>
                  <a:tcPr marL="6758" marR="6758" marT="67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it-IT" sz="1200" b="1" i="0" u="none" strike="noStrike" dirty="0">
                          <a:solidFill>
                            <a:srgbClr val="000000"/>
                          </a:solidFill>
                          <a:effectLst/>
                          <a:latin typeface="Calibri" panose="020F0502020204030204" pitchFamily="34" charset="0"/>
                        </a:rPr>
                        <a:t>TIPOLOGIA DI INTERVENTO (A/B/C - vedi legenda a piè pagina)                                         (è possibile indicare più lettere, in relazione alle priorità individuate dalla programmazione regionale)</a:t>
                      </a:r>
                    </a:p>
                  </a:txBody>
                  <a:tcPr marL="6758" marR="6758" marT="67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it-IT" sz="1200" b="1" i="0" u="none" strike="noStrike" dirty="0">
                          <a:solidFill>
                            <a:srgbClr val="000000"/>
                          </a:solidFill>
                          <a:effectLst/>
                          <a:latin typeface="Calibri" panose="020F0502020204030204" pitchFamily="34" charset="0"/>
                        </a:rPr>
                        <a:t>CODICE UNICO DI PROGETTO (CUP) - per i progetti di investimento</a:t>
                      </a:r>
                    </a:p>
                  </a:txBody>
                  <a:tcPr marL="6758" marR="6758" marT="67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6039011"/>
                  </a:ext>
                </a:extLst>
              </a:tr>
              <a:tr h="220348">
                <a:tc>
                  <a:txBody>
                    <a:bodyPr/>
                    <a:lstStyle/>
                    <a:p>
                      <a:pPr algn="l" fontAlgn="b"/>
                      <a:r>
                        <a:rPr lang="it-IT" sz="800" b="0" i="0" u="none" strike="noStrike">
                          <a:solidFill>
                            <a:srgbClr val="000000"/>
                          </a:solidFill>
                          <a:effectLst/>
                          <a:latin typeface="Calibri" panose="020F0502020204030204" pitchFamily="34" charset="0"/>
                        </a:rPr>
                        <a:t> </a:t>
                      </a:r>
                    </a:p>
                  </a:txBody>
                  <a:tcPr marL="6758" marR="6758" marT="67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758" marR="6758" marT="67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758" marR="6758" marT="67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758" marR="6758" marT="67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758" marR="6758" marT="67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92818585"/>
                  </a:ext>
                </a:extLst>
              </a:tr>
              <a:tr h="220348">
                <a:tc>
                  <a:txBody>
                    <a:bodyPr/>
                    <a:lstStyle/>
                    <a:p>
                      <a:pPr algn="l" fontAlgn="b"/>
                      <a:r>
                        <a:rPr lang="it-IT" sz="800" b="0" i="0" u="none" strike="noStrike">
                          <a:solidFill>
                            <a:srgbClr val="000000"/>
                          </a:solidFill>
                          <a:effectLst/>
                          <a:latin typeface="Calibri" panose="020F0502020204030204" pitchFamily="34" charset="0"/>
                        </a:rPr>
                        <a:t> </a:t>
                      </a:r>
                    </a:p>
                  </a:txBody>
                  <a:tcPr marL="6758" marR="6758" marT="67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758" marR="6758" marT="67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758" marR="6758" marT="67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758" marR="6758" marT="67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758" marR="6758" marT="67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00646853"/>
                  </a:ext>
                </a:extLst>
              </a:tr>
              <a:tr h="220348">
                <a:tc>
                  <a:txBody>
                    <a:bodyPr/>
                    <a:lstStyle/>
                    <a:p>
                      <a:pPr algn="l" fontAlgn="b"/>
                      <a:r>
                        <a:rPr lang="it-IT" sz="800" b="0" i="0" u="none" strike="noStrike">
                          <a:solidFill>
                            <a:srgbClr val="000000"/>
                          </a:solidFill>
                          <a:effectLst/>
                          <a:latin typeface="Calibri" panose="020F0502020204030204" pitchFamily="34" charset="0"/>
                        </a:rPr>
                        <a:t> </a:t>
                      </a:r>
                    </a:p>
                  </a:txBody>
                  <a:tcPr marL="6758" marR="6758" marT="67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758" marR="6758" marT="67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758" marR="6758" marT="67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758" marR="6758" marT="67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758" marR="6758" marT="67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35930918"/>
                  </a:ext>
                </a:extLst>
              </a:tr>
              <a:tr h="220348">
                <a:tc>
                  <a:txBody>
                    <a:bodyPr/>
                    <a:lstStyle/>
                    <a:p>
                      <a:pPr algn="l" fontAlgn="b"/>
                      <a:r>
                        <a:rPr lang="it-IT" sz="800" b="0" i="0" u="none" strike="noStrike">
                          <a:solidFill>
                            <a:srgbClr val="000000"/>
                          </a:solidFill>
                          <a:effectLst/>
                          <a:latin typeface="Calibri" panose="020F0502020204030204" pitchFamily="34" charset="0"/>
                        </a:rPr>
                        <a:t> </a:t>
                      </a:r>
                    </a:p>
                  </a:txBody>
                  <a:tcPr marL="6758" marR="6758" marT="67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758" marR="6758" marT="67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758" marR="6758" marT="67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758" marR="6758" marT="67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758" marR="6758" marT="67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26413618"/>
                  </a:ext>
                </a:extLst>
              </a:tr>
              <a:tr h="220348">
                <a:tc>
                  <a:txBody>
                    <a:bodyPr/>
                    <a:lstStyle/>
                    <a:p>
                      <a:pPr algn="l" fontAlgn="b"/>
                      <a:r>
                        <a:rPr lang="it-IT" sz="800" b="0" i="0" u="none" strike="noStrike" dirty="0">
                          <a:solidFill>
                            <a:srgbClr val="000000"/>
                          </a:solidFill>
                          <a:effectLst/>
                          <a:latin typeface="Calibri" panose="020F0502020204030204" pitchFamily="34" charset="0"/>
                        </a:rPr>
                        <a:t> </a:t>
                      </a:r>
                    </a:p>
                  </a:txBody>
                  <a:tcPr marL="6758" marR="6758" marT="67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758" marR="6758" marT="67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758" marR="6758" marT="67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758" marR="6758" marT="67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dirty="0">
                          <a:solidFill>
                            <a:srgbClr val="000000"/>
                          </a:solidFill>
                          <a:effectLst/>
                          <a:latin typeface="Calibri" panose="020F0502020204030204" pitchFamily="34" charset="0"/>
                        </a:rPr>
                        <a:t> </a:t>
                      </a:r>
                    </a:p>
                  </a:txBody>
                  <a:tcPr marL="6758" marR="6758" marT="67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72977692"/>
                  </a:ext>
                </a:extLst>
              </a:tr>
            </a:tbl>
          </a:graphicData>
        </a:graphic>
      </p:graphicFrame>
      <p:sp>
        <p:nvSpPr>
          <p:cNvPr id="4" name="Segnaposto contenuto 3">
            <a:extLst>
              <a:ext uri="{FF2B5EF4-FFF2-40B4-BE49-F238E27FC236}">
                <a16:creationId xmlns:a16="http://schemas.microsoft.com/office/drawing/2014/main" xmlns="" id="{8201AE71-3D60-4899-A820-81FFFD1A4223}"/>
              </a:ext>
            </a:extLst>
          </p:cNvPr>
          <p:cNvSpPr>
            <a:spLocks noGrp="1"/>
          </p:cNvSpPr>
          <p:nvPr>
            <p:ph sz="half" idx="2"/>
          </p:nvPr>
        </p:nvSpPr>
        <p:spPr>
          <a:xfrm>
            <a:off x="6172203" y="1942768"/>
            <a:ext cx="5334000" cy="4024125"/>
          </a:xfrm>
        </p:spPr>
        <p:txBody>
          <a:bodyPr>
            <a:normAutofit fontScale="85000" lnSpcReduction="20000"/>
          </a:bodyPr>
          <a:lstStyle/>
          <a:p>
            <a:pPr marL="457200" indent="-457200">
              <a:buAutoNum type="alphaUcPeriod"/>
            </a:pPr>
            <a:r>
              <a:rPr lang="it-IT" dirty="0"/>
              <a:t>Inserire il Comune</a:t>
            </a:r>
          </a:p>
          <a:p>
            <a:pPr marL="457200" indent="-457200">
              <a:buAutoNum type="alphaUcPeriod"/>
            </a:pPr>
            <a:r>
              <a:rPr lang="it-IT" dirty="0"/>
              <a:t>Inserire la provincia</a:t>
            </a:r>
          </a:p>
          <a:p>
            <a:pPr marL="457200" indent="-457200">
              <a:buFont typeface="+mj-lt"/>
              <a:buAutoNum type="alphaUcPeriod"/>
            </a:pPr>
            <a:r>
              <a:rPr lang="it-IT" dirty="0"/>
              <a:t>Indicare il numero di codice del conto di Tesoreria Unica o l’IBAN</a:t>
            </a:r>
          </a:p>
          <a:p>
            <a:pPr marL="457200" indent="-457200">
              <a:buAutoNum type="alphaUcPeriod"/>
            </a:pPr>
            <a:r>
              <a:rPr lang="it-IT" dirty="0"/>
              <a:t>Indicare quale/i intervento/i fa il comune [a: edilizia, b: gestione, c: formazione/CTP] – sotto è riportata la legenda</a:t>
            </a:r>
          </a:p>
          <a:p>
            <a:pPr marL="457200" indent="-457200">
              <a:buAutoNum type="alphaUcPeriod"/>
            </a:pPr>
            <a:r>
              <a:rPr lang="it-IT" dirty="0"/>
              <a:t>Per gli interventi che richiedono spese di investimento (es. edilizia) indicare i CUP. Se un Comune fa più interventi, perciò ha più CUP, compilare una riga per ciascun intervento con il relativo importo (vedi oltre) </a:t>
            </a:r>
          </a:p>
          <a:p>
            <a:pPr marL="0" indent="0">
              <a:buNone/>
            </a:pPr>
            <a:r>
              <a:rPr lang="it-IT" dirty="0"/>
              <a:t>      </a:t>
            </a:r>
            <a:r>
              <a:rPr lang="it-IT" dirty="0">
                <a:solidFill>
                  <a:srgbClr val="00B050"/>
                </a:solidFill>
              </a:rPr>
              <a:t>NON ELIMINARE IN ALCUN CASO LA       COLONNA!</a:t>
            </a:r>
          </a:p>
        </p:txBody>
      </p:sp>
      <p:sp>
        <p:nvSpPr>
          <p:cNvPr id="6" name="CasellaDiTesto 5">
            <a:extLst>
              <a:ext uri="{FF2B5EF4-FFF2-40B4-BE49-F238E27FC236}">
                <a16:creationId xmlns:a16="http://schemas.microsoft.com/office/drawing/2014/main" xmlns="" id="{5DCBA43D-C7EE-45B3-814E-252572283DAF}"/>
              </a:ext>
            </a:extLst>
          </p:cNvPr>
          <p:cNvSpPr txBox="1"/>
          <p:nvPr/>
        </p:nvSpPr>
        <p:spPr>
          <a:xfrm>
            <a:off x="2719180" y="1878696"/>
            <a:ext cx="357809" cy="369332"/>
          </a:xfrm>
          <a:prstGeom prst="rect">
            <a:avLst/>
          </a:prstGeom>
          <a:noFill/>
        </p:spPr>
        <p:txBody>
          <a:bodyPr wrap="square" rtlCol="0">
            <a:spAutoFit/>
          </a:bodyPr>
          <a:lstStyle/>
          <a:p>
            <a:r>
              <a:rPr lang="it-IT" dirty="0"/>
              <a:t>C</a:t>
            </a:r>
          </a:p>
        </p:txBody>
      </p:sp>
      <p:sp>
        <p:nvSpPr>
          <p:cNvPr id="7" name="CasellaDiTesto 6">
            <a:extLst>
              <a:ext uri="{FF2B5EF4-FFF2-40B4-BE49-F238E27FC236}">
                <a16:creationId xmlns:a16="http://schemas.microsoft.com/office/drawing/2014/main" xmlns="" id="{82096E5B-F6EB-4C6C-866D-6DA5A69C0613}"/>
              </a:ext>
            </a:extLst>
          </p:cNvPr>
          <p:cNvSpPr txBox="1"/>
          <p:nvPr/>
        </p:nvSpPr>
        <p:spPr>
          <a:xfrm>
            <a:off x="2094257" y="1878696"/>
            <a:ext cx="357809" cy="369332"/>
          </a:xfrm>
          <a:prstGeom prst="rect">
            <a:avLst/>
          </a:prstGeom>
          <a:noFill/>
        </p:spPr>
        <p:txBody>
          <a:bodyPr wrap="square" rtlCol="0">
            <a:spAutoFit/>
          </a:bodyPr>
          <a:lstStyle/>
          <a:p>
            <a:r>
              <a:rPr lang="it-IT" dirty="0"/>
              <a:t>B</a:t>
            </a:r>
          </a:p>
        </p:txBody>
      </p:sp>
      <p:sp>
        <p:nvSpPr>
          <p:cNvPr id="8" name="CasellaDiTesto 7">
            <a:extLst>
              <a:ext uri="{FF2B5EF4-FFF2-40B4-BE49-F238E27FC236}">
                <a16:creationId xmlns:a16="http://schemas.microsoft.com/office/drawing/2014/main" xmlns="" id="{AAFC1434-CAB2-4034-98B4-888EB9A90888}"/>
              </a:ext>
            </a:extLst>
          </p:cNvPr>
          <p:cNvSpPr txBox="1"/>
          <p:nvPr/>
        </p:nvSpPr>
        <p:spPr>
          <a:xfrm>
            <a:off x="5321575" y="1917992"/>
            <a:ext cx="357809" cy="369332"/>
          </a:xfrm>
          <a:prstGeom prst="rect">
            <a:avLst/>
          </a:prstGeom>
          <a:noFill/>
        </p:spPr>
        <p:txBody>
          <a:bodyPr wrap="square" rtlCol="0">
            <a:spAutoFit/>
          </a:bodyPr>
          <a:lstStyle/>
          <a:p>
            <a:r>
              <a:rPr lang="it-IT" dirty="0"/>
              <a:t>E</a:t>
            </a:r>
          </a:p>
        </p:txBody>
      </p:sp>
      <p:sp>
        <p:nvSpPr>
          <p:cNvPr id="9" name="CasellaDiTesto 8">
            <a:extLst>
              <a:ext uri="{FF2B5EF4-FFF2-40B4-BE49-F238E27FC236}">
                <a16:creationId xmlns:a16="http://schemas.microsoft.com/office/drawing/2014/main" xmlns="" id="{3996431E-6CCD-49B2-BE82-103E95A08FF4}"/>
              </a:ext>
            </a:extLst>
          </p:cNvPr>
          <p:cNvSpPr txBox="1"/>
          <p:nvPr/>
        </p:nvSpPr>
        <p:spPr>
          <a:xfrm>
            <a:off x="4018307" y="1878696"/>
            <a:ext cx="357809" cy="369332"/>
          </a:xfrm>
          <a:prstGeom prst="rect">
            <a:avLst/>
          </a:prstGeom>
          <a:noFill/>
        </p:spPr>
        <p:txBody>
          <a:bodyPr wrap="square" rtlCol="0">
            <a:spAutoFit/>
          </a:bodyPr>
          <a:lstStyle/>
          <a:p>
            <a:r>
              <a:rPr lang="it-IT" dirty="0"/>
              <a:t>D</a:t>
            </a:r>
          </a:p>
        </p:txBody>
      </p:sp>
      <p:sp>
        <p:nvSpPr>
          <p:cNvPr id="10" name="CasellaDiTesto 9">
            <a:extLst>
              <a:ext uri="{FF2B5EF4-FFF2-40B4-BE49-F238E27FC236}">
                <a16:creationId xmlns:a16="http://schemas.microsoft.com/office/drawing/2014/main" xmlns="" id="{521970A8-6AB9-4EDB-8816-BBA5930BC2D1}"/>
              </a:ext>
            </a:extLst>
          </p:cNvPr>
          <p:cNvSpPr txBox="1"/>
          <p:nvPr/>
        </p:nvSpPr>
        <p:spPr>
          <a:xfrm>
            <a:off x="847104" y="1868759"/>
            <a:ext cx="291548" cy="377283"/>
          </a:xfrm>
          <a:prstGeom prst="rect">
            <a:avLst/>
          </a:prstGeom>
          <a:noFill/>
        </p:spPr>
        <p:txBody>
          <a:bodyPr wrap="square" rtlCol="0">
            <a:spAutoFit/>
          </a:bodyPr>
          <a:lstStyle/>
          <a:p>
            <a:r>
              <a:rPr lang="it-IT" dirty="0"/>
              <a:t>A</a:t>
            </a:r>
          </a:p>
        </p:txBody>
      </p:sp>
      <p:pic>
        <p:nvPicPr>
          <p:cNvPr id="3" name="Immagine 2">
            <a:extLst>
              <a:ext uri="{FF2B5EF4-FFF2-40B4-BE49-F238E27FC236}">
                <a16:creationId xmlns:a16="http://schemas.microsoft.com/office/drawing/2014/main" xmlns="" id="{37ED6133-C10C-402D-9228-B31871885F07}"/>
              </a:ext>
            </a:extLst>
          </p:cNvPr>
          <p:cNvPicPr>
            <a:picLocks noChangeAspect="1"/>
          </p:cNvPicPr>
          <p:nvPr/>
        </p:nvPicPr>
        <p:blipFill>
          <a:blip r:embed="rId2"/>
          <a:stretch>
            <a:fillRect/>
          </a:stretch>
        </p:blipFill>
        <p:spPr>
          <a:xfrm>
            <a:off x="414" y="104244"/>
            <a:ext cx="2402960" cy="786863"/>
          </a:xfrm>
          <a:prstGeom prst="rect">
            <a:avLst/>
          </a:prstGeom>
        </p:spPr>
      </p:pic>
    </p:spTree>
    <p:extLst>
      <p:ext uri="{BB962C8B-B14F-4D97-AF65-F5344CB8AC3E}">
        <p14:creationId xmlns:p14="http://schemas.microsoft.com/office/powerpoint/2010/main" val="3740203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260281D-58C4-4FAA-BE01-396910EB8A57}"/>
              </a:ext>
            </a:extLst>
          </p:cNvPr>
          <p:cNvSpPr>
            <a:spLocks noGrp="1"/>
          </p:cNvSpPr>
          <p:nvPr>
            <p:ph type="title"/>
          </p:nvPr>
        </p:nvSpPr>
        <p:spPr>
          <a:xfrm>
            <a:off x="6851374" y="0"/>
            <a:ext cx="4654826" cy="1293028"/>
          </a:xfrm>
        </p:spPr>
        <p:txBody>
          <a:bodyPr/>
          <a:lstStyle/>
          <a:p>
            <a:r>
              <a:rPr lang="it-IT" dirty="0"/>
              <a:t>Continuiamo…</a:t>
            </a:r>
          </a:p>
        </p:txBody>
      </p:sp>
      <p:graphicFrame>
        <p:nvGraphicFramePr>
          <p:cNvPr id="5" name="Segnaposto contenuto 4">
            <a:extLst>
              <a:ext uri="{FF2B5EF4-FFF2-40B4-BE49-F238E27FC236}">
                <a16:creationId xmlns:a16="http://schemas.microsoft.com/office/drawing/2014/main" xmlns="" id="{D0B75520-ABB8-4651-A7F4-954911C3BAE6}"/>
              </a:ext>
            </a:extLst>
          </p:cNvPr>
          <p:cNvGraphicFramePr>
            <a:graphicFrameLocks noGrp="1"/>
          </p:cNvGraphicFramePr>
          <p:nvPr>
            <p:ph sz="half" idx="1"/>
            <p:extLst>
              <p:ext uri="{D42A27DB-BD31-4B8C-83A1-F6EECF244321}">
                <p14:modId xmlns:p14="http://schemas.microsoft.com/office/powerpoint/2010/main" val="1509306979"/>
              </p:ext>
            </p:extLst>
          </p:nvPr>
        </p:nvGraphicFramePr>
        <p:xfrm>
          <a:off x="341244" y="2593167"/>
          <a:ext cx="5334000" cy="2618352"/>
        </p:xfrm>
        <a:graphic>
          <a:graphicData uri="http://schemas.openxmlformats.org/drawingml/2006/table">
            <a:tbl>
              <a:tblPr/>
              <a:tblGrid>
                <a:gridCol w="1418587">
                  <a:extLst>
                    <a:ext uri="{9D8B030D-6E8A-4147-A177-3AD203B41FA5}">
                      <a16:colId xmlns:a16="http://schemas.microsoft.com/office/drawing/2014/main" xmlns="" val="1228264066"/>
                    </a:ext>
                  </a:extLst>
                </a:gridCol>
                <a:gridCol w="1226963">
                  <a:extLst>
                    <a:ext uri="{9D8B030D-6E8A-4147-A177-3AD203B41FA5}">
                      <a16:colId xmlns:a16="http://schemas.microsoft.com/office/drawing/2014/main" xmlns="" val="2398897775"/>
                    </a:ext>
                  </a:extLst>
                </a:gridCol>
                <a:gridCol w="1269863">
                  <a:extLst>
                    <a:ext uri="{9D8B030D-6E8A-4147-A177-3AD203B41FA5}">
                      <a16:colId xmlns:a16="http://schemas.microsoft.com/office/drawing/2014/main" xmlns="" val="2886374734"/>
                    </a:ext>
                  </a:extLst>
                </a:gridCol>
                <a:gridCol w="1418587">
                  <a:extLst>
                    <a:ext uri="{9D8B030D-6E8A-4147-A177-3AD203B41FA5}">
                      <a16:colId xmlns:a16="http://schemas.microsoft.com/office/drawing/2014/main" xmlns="" val="476746588"/>
                    </a:ext>
                  </a:extLst>
                </a:gridCol>
              </a:tblGrid>
              <a:tr h="2103267">
                <a:tc>
                  <a:txBody>
                    <a:bodyPr/>
                    <a:lstStyle/>
                    <a:p>
                      <a:pPr algn="ctr" fontAlgn="ctr"/>
                      <a:r>
                        <a:rPr lang="it-IT" sz="1100" b="1" i="0" u="none" strike="noStrike">
                          <a:solidFill>
                            <a:srgbClr val="000000"/>
                          </a:solidFill>
                          <a:effectLst/>
                          <a:latin typeface="Calibri" panose="020F0502020204030204" pitchFamily="34" charset="0"/>
                        </a:rPr>
                        <a:t>COMUNE INTERESSATO DA INTERVENTI LEGATI ALLA QUOTA VINCOLATA PER IL FINANZIAMENTO DI SEZIONI PRIMAVERA E/O POLI PER L'INFANZIA (crocettare in caso positivo)</a:t>
                      </a:r>
                    </a:p>
                  </a:txBody>
                  <a:tcPr marL="8585" marR="8585" marT="85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000000"/>
                          </a:solidFill>
                          <a:effectLst/>
                          <a:latin typeface="Calibri" panose="020F0502020204030204" pitchFamily="34" charset="0"/>
                        </a:rPr>
                        <a:t>COMUNE INTERSSATO DA INTERVENTI LEGATI ALLA QUOTA VINCOLATA PER LA FORMAZIONE IN SERVIZIO DEL PERSONALE E/O AL COORDINAMENTO PEDAGOGICO (crocettare in caso positivo)</a:t>
                      </a:r>
                    </a:p>
                  </a:txBody>
                  <a:tcPr marL="8585" marR="8585" marT="85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0000"/>
                          </a:solidFill>
                          <a:effectLst/>
                          <a:latin typeface="Calibri" panose="020F0502020204030204" pitchFamily="34" charset="0"/>
                        </a:rPr>
                        <a:t>FINALITA' PERSEGUITA                (A/B/C/D/E - vedi legenda a piè pagina)                        (è possibile indicare più lettere)</a:t>
                      </a:r>
                    </a:p>
                  </a:txBody>
                  <a:tcPr marL="8585" marR="8585" marT="85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000000"/>
                          </a:solidFill>
                          <a:effectLst/>
                          <a:latin typeface="Calibri" panose="020F0502020204030204" pitchFamily="34" charset="0"/>
                        </a:rPr>
                        <a:t>QUOTA COMUNALE DESTINATA ALLO SPECIFICO INTERVENTO</a:t>
                      </a:r>
                    </a:p>
                  </a:txBody>
                  <a:tcPr marL="8585" marR="8585" marT="85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16753399"/>
                  </a:ext>
                </a:extLst>
              </a:tr>
              <a:tr h="171695">
                <a:tc>
                  <a:txBody>
                    <a:bodyPr/>
                    <a:lstStyle/>
                    <a:p>
                      <a:pPr algn="l" fontAlgn="b"/>
                      <a:r>
                        <a:rPr lang="it-IT" sz="1000" b="0" i="0" u="none" strike="noStrike">
                          <a:solidFill>
                            <a:srgbClr val="000000"/>
                          </a:solidFill>
                          <a:effectLst/>
                          <a:latin typeface="Calibri" panose="020F0502020204030204" pitchFamily="34" charset="0"/>
                        </a:rPr>
                        <a:t> </a:t>
                      </a:r>
                    </a:p>
                  </a:txBody>
                  <a:tcPr marL="8585" marR="8585" marT="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00" b="0" i="0" u="none" strike="noStrike">
                          <a:solidFill>
                            <a:srgbClr val="000000"/>
                          </a:solidFill>
                          <a:effectLst/>
                          <a:latin typeface="Calibri" panose="020F0502020204030204" pitchFamily="34" charset="0"/>
                        </a:rPr>
                        <a:t> </a:t>
                      </a:r>
                    </a:p>
                  </a:txBody>
                  <a:tcPr marL="8585" marR="8585" marT="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00" b="0" i="0" u="none" strike="noStrike">
                          <a:solidFill>
                            <a:srgbClr val="000000"/>
                          </a:solidFill>
                          <a:effectLst/>
                          <a:latin typeface="Calibri" panose="020F0502020204030204" pitchFamily="34" charset="0"/>
                        </a:rPr>
                        <a:t> </a:t>
                      </a:r>
                    </a:p>
                  </a:txBody>
                  <a:tcPr marL="8585" marR="8585" marT="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00" b="0" i="0" u="none" strike="noStrike">
                          <a:solidFill>
                            <a:srgbClr val="000000"/>
                          </a:solidFill>
                          <a:effectLst/>
                          <a:latin typeface="Calibri" panose="020F0502020204030204" pitchFamily="34" charset="0"/>
                        </a:rPr>
                        <a:t> </a:t>
                      </a:r>
                    </a:p>
                  </a:txBody>
                  <a:tcPr marL="8585" marR="8585" marT="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75369862"/>
                  </a:ext>
                </a:extLst>
              </a:tr>
              <a:tr h="171695">
                <a:tc>
                  <a:txBody>
                    <a:bodyPr/>
                    <a:lstStyle/>
                    <a:p>
                      <a:pPr algn="l" fontAlgn="b"/>
                      <a:r>
                        <a:rPr lang="it-IT" sz="1000" b="0" i="0" u="none" strike="noStrike">
                          <a:solidFill>
                            <a:srgbClr val="000000"/>
                          </a:solidFill>
                          <a:effectLst/>
                          <a:latin typeface="Calibri" panose="020F0502020204030204" pitchFamily="34" charset="0"/>
                        </a:rPr>
                        <a:t> </a:t>
                      </a:r>
                    </a:p>
                  </a:txBody>
                  <a:tcPr marL="8585" marR="8585" marT="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00" b="0" i="0" u="none" strike="noStrike">
                          <a:solidFill>
                            <a:srgbClr val="000000"/>
                          </a:solidFill>
                          <a:effectLst/>
                          <a:latin typeface="Calibri" panose="020F0502020204030204" pitchFamily="34" charset="0"/>
                        </a:rPr>
                        <a:t> </a:t>
                      </a:r>
                    </a:p>
                  </a:txBody>
                  <a:tcPr marL="8585" marR="8585" marT="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00" b="0" i="0" u="none" strike="noStrike">
                          <a:solidFill>
                            <a:srgbClr val="000000"/>
                          </a:solidFill>
                          <a:effectLst/>
                          <a:latin typeface="Calibri" panose="020F0502020204030204" pitchFamily="34" charset="0"/>
                        </a:rPr>
                        <a:t> </a:t>
                      </a:r>
                    </a:p>
                  </a:txBody>
                  <a:tcPr marL="8585" marR="8585" marT="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00" b="0" i="0" u="none" strike="noStrike">
                          <a:solidFill>
                            <a:srgbClr val="000000"/>
                          </a:solidFill>
                          <a:effectLst/>
                          <a:latin typeface="Calibri" panose="020F0502020204030204" pitchFamily="34" charset="0"/>
                        </a:rPr>
                        <a:t> </a:t>
                      </a:r>
                    </a:p>
                  </a:txBody>
                  <a:tcPr marL="8585" marR="8585" marT="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75896169"/>
                  </a:ext>
                </a:extLst>
              </a:tr>
              <a:tr h="171695">
                <a:tc>
                  <a:txBody>
                    <a:bodyPr/>
                    <a:lstStyle/>
                    <a:p>
                      <a:pPr algn="l" fontAlgn="b"/>
                      <a:r>
                        <a:rPr lang="it-IT" sz="1000" b="0" i="0" u="none" strike="noStrike">
                          <a:solidFill>
                            <a:srgbClr val="000000"/>
                          </a:solidFill>
                          <a:effectLst/>
                          <a:latin typeface="Calibri" panose="020F0502020204030204" pitchFamily="34" charset="0"/>
                        </a:rPr>
                        <a:t> </a:t>
                      </a:r>
                    </a:p>
                  </a:txBody>
                  <a:tcPr marL="8585" marR="8585" marT="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00" b="0" i="0" u="none" strike="noStrike">
                          <a:solidFill>
                            <a:srgbClr val="000000"/>
                          </a:solidFill>
                          <a:effectLst/>
                          <a:latin typeface="Calibri" panose="020F0502020204030204" pitchFamily="34" charset="0"/>
                        </a:rPr>
                        <a:t> </a:t>
                      </a:r>
                    </a:p>
                  </a:txBody>
                  <a:tcPr marL="8585" marR="8585" marT="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00" b="0" i="0" u="none" strike="noStrike">
                          <a:solidFill>
                            <a:srgbClr val="000000"/>
                          </a:solidFill>
                          <a:effectLst/>
                          <a:latin typeface="Calibri" panose="020F0502020204030204" pitchFamily="34" charset="0"/>
                        </a:rPr>
                        <a:t> </a:t>
                      </a:r>
                    </a:p>
                  </a:txBody>
                  <a:tcPr marL="8585" marR="8585" marT="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00" b="0" i="0" u="none" strike="noStrike" dirty="0">
                          <a:solidFill>
                            <a:srgbClr val="000000"/>
                          </a:solidFill>
                          <a:effectLst/>
                          <a:latin typeface="Calibri" panose="020F0502020204030204" pitchFamily="34" charset="0"/>
                        </a:rPr>
                        <a:t> </a:t>
                      </a:r>
                    </a:p>
                  </a:txBody>
                  <a:tcPr marL="8585" marR="8585" marT="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12655029"/>
                  </a:ext>
                </a:extLst>
              </a:tr>
            </a:tbl>
          </a:graphicData>
        </a:graphic>
      </p:graphicFrame>
      <p:sp>
        <p:nvSpPr>
          <p:cNvPr id="4" name="Segnaposto contenuto 3">
            <a:extLst>
              <a:ext uri="{FF2B5EF4-FFF2-40B4-BE49-F238E27FC236}">
                <a16:creationId xmlns:a16="http://schemas.microsoft.com/office/drawing/2014/main" xmlns="" id="{91C980B6-D8BC-48B0-9A52-F8FD72D2E385}"/>
              </a:ext>
            </a:extLst>
          </p:cNvPr>
          <p:cNvSpPr>
            <a:spLocks noGrp="1"/>
          </p:cNvSpPr>
          <p:nvPr>
            <p:ph sz="half" idx="2"/>
          </p:nvPr>
        </p:nvSpPr>
        <p:spPr>
          <a:xfrm>
            <a:off x="6117535" y="1187394"/>
            <a:ext cx="5334000" cy="4024125"/>
          </a:xfrm>
        </p:spPr>
        <p:txBody>
          <a:bodyPr>
            <a:normAutofit fontScale="85000" lnSpcReduction="20000"/>
          </a:bodyPr>
          <a:lstStyle/>
          <a:p>
            <a:pPr marL="0" indent="0">
              <a:buNone/>
            </a:pPr>
            <a:r>
              <a:rPr lang="it-IT" dirty="0"/>
              <a:t>F. Mettere una crocetta nel caso che il Comune sia uno di quelli interessati da interventi legati alla quota del 5% per sezioni primavera o Poli. In caso contrario, lasciare vuota la casella.</a:t>
            </a:r>
          </a:p>
          <a:p>
            <a:pPr marL="0" indent="0">
              <a:buNone/>
            </a:pPr>
            <a:r>
              <a:rPr lang="it-IT" dirty="0"/>
              <a:t>G. Stessa cosa, ma relativamente alla quota vincolata alla formazione/CPT</a:t>
            </a:r>
          </a:p>
          <a:p>
            <a:pPr marL="0" indent="0">
              <a:buNone/>
            </a:pPr>
            <a:r>
              <a:rPr lang="it-IT" dirty="0"/>
              <a:t>H. Indicare la/e finalità perseguita/e con l’intervento o gli interventi. Il riferimento è all’art. 3 comma 2 del Piano pluriennale. A fondo pagina c’è la legenda.</a:t>
            </a:r>
          </a:p>
          <a:p>
            <a:pPr marL="0" indent="0">
              <a:buNone/>
            </a:pPr>
            <a:r>
              <a:rPr lang="it-IT" dirty="0"/>
              <a:t>I. Indicare quanto il Comune stanzia su quello/quegli specifico/i intervento/i. Il d.lgs. 65/2017 all’art. 8 comma 4 precisa che gli interventi del Piano sono attuati per ciascun ente e per ciascuna iniziativa in base all’effettivo concorso dell’ente stesso.</a:t>
            </a:r>
          </a:p>
        </p:txBody>
      </p:sp>
      <p:sp>
        <p:nvSpPr>
          <p:cNvPr id="16" name="CasellaDiTesto 15">
            <a:extLst>
              <a:ext uri="{FF2B5EF4-FFF2-40B4-BE49-F238E27FC236}">
                <a16:creationId xmlns:a16="http://schemas.microsoft.com/office/drawing/2014/main" xmlns="" id="{A7E9F8AA-FD56-4A95-8AE7-F695270CA50C}"/>
              </a:ext>
            </a:extLst>
          </p:cNvPr>
          <p:cNvSpPr txBox="1"/>
          <p:nvPr/>
        </p:nvSpPr>
        <p:spPr>
          <a:xfrm>
            <a:off x="848139" y="1942768"/>
            <a:ext cx="357809" cy="369332"/>
          </a:xfrm>
          <a:prstGeom prst="rect">
            <a:avLst/>
          </a:prstGeom>
          <a:noFill/>
        </p:spPr>
        <p:txBody>
          <a:bodyPr wrap="square" rtlCol="0">
            <a:spAutoFit/>
          </a:bodyPr>
          <a:lstStyle/>
          <a:p>
            <a:r>
              <a:rPr lang="it-IT" dirty="0"/>
              <a:t>F</a:t>
            </a:r>
          </a:p>
        </p:txBody>
      </p:sp>
      <p:sp>
        <p:nvSpPr>
          <p:cNvPr id="17" name="CasellaDiTesto 16">
            <a:extLst>
              <a:ext uri="{FF2B5EF4-FFF2-40B4-BE49-F238E27FC236}">
                <a16:creationId xmlns:a16="http://schemas.microsoft.com/office/drawing/2014/main" xmlns="" id="{54A0E9CC-6D0E-4B3C-962E-2B0842592B30}"/>
              </a:ext>
            </a:extLst>
          </p:cNvPr>
          <p:cNvSpPr txBox="1"/>
          <p:nvPr/>
        </p:nvSpPr>
        <p:spPr>
          <a:xfrm>
            <a:off x="2246243" y="1942768"/>
            <a:ext cx="357809" cy="369332"/>
          </a:xfrm>
          <a:prstGeom prst="rect">
            <a:avLst/>
          </a:prstGeom>
          <a:noFill/>
        </p:spPr>
        <p:txBody>
          <a:bodyPr wrap="square" rtlCol="0">
            <a:spAutoFit/>
          </a:bodyPr>
          <a:lstStyle/>
          <a:p>
            <a:r>
              <a:rPr lang="it-IT" dirty="0"/>
              <a:t>G</a:t>
            </a:r>
          </a:p>
        </p:txBody>
      </p:sp>
      <p:sp>
        <p:nvSpPr>
          <p:cNvPr id="18" name="CasellaDiTesto 17">
            <a:extLst>
              <a:ext uri="{FF2B5EF4-FFF2-40B4-BE49-F238E27FC236}">
                <a16:creationId xmlns:a16="http://schemas.microsoft.com/office/drawing/2014/main" xmlns="" id="{1CEEDA54-A301-4F20-9B18-498CFC54B394}"/>
              </a:ext>
            </a:extLst>
          </p:cNvPr>
          <p:cNvSpPr txBox="1"/>
          <p:nvPr/>
        </p:nvSpPr>
        <p:spPr>
          <a:xfrm>
            <a:off x="3604591" y="1942768"/>
            <a:ext cx="357809" cy="369332"/>
          </a:xfrm>
          <a:prstGeom prst="rect">
            <a:avLst/>
          </a:prstGeom>
          <a:noFill/>
        </p:spPr>
        <p:txBody>
          <a:bodyPr wrap="square" rtlCol="0">
            <a:spAutoFit/>
          </a:bodyPr>
          <a:lstStyle/>
          <a:p>
            <a:r>
              <a:rPr lang="it-IT" dirty="0"/>
              <a:t>H</a:t>
            </a:r>
          </a:p>
        </p:txBody>
      </p:sp>
      <p:sp>
        <p:nvSpPr>
          <p:cNvPr id="19" name="CasellaDiTesto 18">
            <a:extLst>
              <a:ext uri="{FF2B5EF4-FFF2-40B4-BE49-F238E27FC236}">
                <a16:creationId xmlns:a16="http://schemas.microsoft.com/office/drawing/2014/main" xmlns="" id="{9A5B5A6C-21E0-4BFC-A9BD-C5A1FBB9BF38}"/>
              </a:ext>
            </a:extLst>
          </p:cNvPr>
          <p:cNvSpPr txBox="1"/>
          <p:nvPr/>
        </p:nvSpPr>
        <p:spPr>
          <a:xfrm>
            <a:off x="4784034" y="1942768"/>
            <a:ext cx="357809" cy="369332"/>
          </a:xfrm>
          <a:prstGeom prst="rect">
            <a:avLst/>
          </a:prstGeom>
          <a:noFill/>
        </p:spPr>
        <p:txBody>
          <a:bodyPr wrap="square" rtlCol="0">
            <a:spAutoFit/>
          </a:bodyPr>
          <a:lstStyle/>
          <a:p>
            <a:r>
              <a:rPr lang="it-IT" dirty="0"/>
              <a:t>I</a:t>
            </a:r>
          </a:p>
        </p:txBody>
      </p:sp>
      <p:pic>
        <p:nvPicPr>
          <p:cNvPr id="3" name="Immagine 2">
            <a:extLst>
              <a:ext uri="{FF2B5EF4-FFF2-40B4-BE49-F238E27FC236}">
                <a16:creationId xmlns:a16="http://schemas.microsoft.com/office/drawing/2014/main" xmlns="" id="{F795281E-FBC3-430D-9064-4DFE9AA86533}"/>
              </a:ext>
            </a:extLst>
          </p:cNvPr>
          <p:cNvPicPr>
            <a:picLocks noChangeAspect="1"/>
          </p:cNvPicPr>
          <p:nvPr/>
        </p:nvPicPr>
        <p:blipFill>
          <a:blip r:embed="rId2"/>
          <a:stretch>
            <a:fillRect/>
          </a:stretch>
        </p:blipFill>
        <p:spPr>
          <a:xfrm>
            <a:off x="9440374" y="5816974"/>
            <a:ext cx="2552844" cy="835944"/>
          </a:xfrm>
          <a:prstGeom prst="rect">
            <a:avLst/>
          </a:prstGeom>
        </p:spPr>
      </p:pic>
    </p:spTree>
    <p:extLst>
      <p:ext uri="{BB962C8B-B14F-4D97-AF65-F5344CB8AC3E}">
        <p14:creationId xmlns:p14="http://schemas.microsoft.com/office/powerpoint/2010/main" val="2089320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a:extLst>
              <a:ext uri="{FF2B5EF4-FFF2-40B4-BE49-F238E27FC236}">
                <a16:creationId xmlns:a16="http://schemas.microsoft.com/office/drawing/2014/main" xmlns="" id="{D6BF8B8E-86C7-42A6-A35D-16B5EE2BD743}"/>
              </a:ext>
            </a:extLst>
          </p:cNvPr>
          <p:cNvGraphicFramePr>
            <a:graphicFrameLocks noGrp="1"/>
          </p:cNvGraphicFramePr>
          <p:nvPr>
            <p:ph sz="half" idx="1"/>
            <p:extLst>
              <p:ext uri="{D42A27DB-BD31-4B8C-83A1-F6EECF244321}">
                <p14:modId xmlns:p14="http://schemas.microsoft.com/office/powerpoint/2010/main" val="2321244085"/>
              </p:ext>
            </p:extLst>
          </p:nvPr>
        </p:nvGraphicFramePr>
        <p:xfrm>
          <a:off x="198784" y="2756453"/>
          <a:ext cx="5433389" cy="2955235"/>
        </p:xfrm>
        <a:graphic>
          <a:graphicData uri="http://schemas.openxmlformats.org/drawingml/2006/table">
            <a:tbl>
              <a:tblPr/>
              <a:tblGrid>
                <a:gridCol w="1651324">
                  <a:extLst>
                    <a:ext uri="{9D8B030D-6E8A-4147-A177-3AD203B41FA5}">
                      <a16:colId xmlns:a16="http://schemas.microsoft.com/office/drawing/2014/main" xmlns="" val="2904697251"/>
                    </a:ext>
                  </a:extLst>
                </a:gridCol>
                <a:gridCol w="1651324">
                  <a:extLst>
                    <a:ext uri="{9D8B030D-6E8A-4147-A177-3AD203B41FA5}">
                      <a16:colId xmlns:a16="http://schemas.microsoft.com/office/drawing/2014/main" xmlns="" val="156466760"/>
                    </a:ext>
                  </a:extLst>
                </a:gridCol>
                <a:gridCol w="2130741">
                  <a:extLst>
                    <a:ext uri="{9D8B030D-6E8A-4147-A177-3AD203B41FA5}">
                      <a16:colId xmlns:a16="http://schemas.microsoft.com/office/drawing/2014/main" xmlns="" val="1541608522"/>
                    </a:ext>
                  </a:extLst>
                </a:gridCol>
              </a:tblGrid>
              <a:tr h="2373877">
                <a:tc>
                  <a:txBody>
                    <a:bodyPr/>
                    <a:lstStyle/>
                    <a:p>
                      <a:pPr algn="ctr" fontAlgn="ctr"/>
                      <a:r>
                        <a:rPr lang="it-IT" sz="1200" b="1" i="0" u="none" strike="noStrike" dirty="0">
                          <a:solidFill>
                            <a:srgbClr val="000000"/>
                          </a:solidFill>
                          <a:effectLst/>
                          <a:latin typeface="Calibri" panose="020F0502020204030204" pitchFamily="34" charset="0"/>
                        </a:rPr>
                        <a:t>IMPORTO ASSEGNATO AL COMUNE CON LA PRIMA QUOTA DI FINANZIAMENTO PER IL 2021</a:t>
                      </a: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it-IT" sz="1200" b="1" i="0" u="none" strike="noStrike" dirty="0">
                          <a:solidFill>
                            <a:srgbClr val="000000"/>
                          </a:solidFill>
                          <a:effectLst/>
                          <a:latin typeface="Calibri" panose="020F0502020204030204" pitchFamily="34" charset="0"/>
                        </a:rPr>
                        <a:t>IMPORTO ASSEGNATO AL COMUNE CON LA SECONDA QUOTA DI FINANZIAMENTO PER IL 2021</a:t>
                      </a: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it-IT" sz="1200" b="1" i="0" u="none" strike="noStrike" dirty="0">
                          <a:solidFill>
                            <a:srgbClr val="000000"/>
                          </a:solidFill>
                          <a:effectLst/>
                          <a:latin typeface="Calibri" panose="020F0502020204030204" pitchFamily="34" charset="0"/>
                        </a:rPr>
                        <a:t>IMPORTO COMPLESSIVO DEL FINANZIAMENTO STATALE FONDO 0-6 ASSEGNATO AL COMUNE</a:t>
                      </a: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077026608"/>
                  </a:ext>
                </a:extLst>
              </a:tr>
              <a:tr h="193786">
                <a:tc>
                  <a:txBody>
                    <a:bodyPr/>
                    <a:lstStyle/>
                    <a:p>
                      <a:pPr algn="l" fontAlgn="b"/>
                      <a:r>
                        <a:rPr lang="it-IT" sz="500" b="0" i="0" u="none" strike="noStrike">
                          <a:solidFill>
                            <a:srgbClr val="000000"/>
                          </a:solidFill>
                          <a:effectLst/>
                          <a:latin typeface="Calibri" panose="020F0502020204030204" pitchFamily="34" charset="0"/>
                        </a:rPr>
                        <a:t> </a:t>
                      </a:r>
                    </a:p>
                  </a:txBody>
                  <a:tcPr marL="4450" marR="4450" marT="44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450" marR="4450" marT="44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b"/>
                      <a:r>
                        <a:rPr lang="it-IT" sz="500" b="0" i="0" u="none" strike="noStrike">
                          <a:solidFill>
                            <a:srgbClr val="000000"/>
                          </a:solidFill>
                          <a:effectLst/>
                          <a:latin typeface="Calibri" panose="020F0502020204030204" pitchFamily="34" charset="0"/>
                        </a:rPr>
                        <a:t> </a:t>
                      </a:r>
                    </a:p>
                  </a:txBody>
                  <a:tcPr marL="4450" marR="4450" marT="44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740867908"/>
                  </a:ext>
                </a:extLst>
              </a:tr>
              <a:tr h="193786">
                <a:tc>
                  <a:txBody>
                    <a:bodyPr/>
                    <a:lstStyle/>
                    <a:p>
                      <a:pPr algn="l" fontAlgn="b"/>
                      <a:r>
                        <a:rPr lang="it-IT" sz="500" b="0" i="0" u="none" strike="noStrike">
                          <a:solidFill>
                            <a:srgbClr val="000000"/>
                          </a:solidFill>
                          <a:effectLst/>
                          <a:latin typeface="Calibri" panose="020F0502020204030204" pitchFamily="34" charset="0"/>
                        </a:rPr>
                        <a:t> </a:t>
                      </a:r>
                    </a:p>
                  </a:txBody>
                  <a:tcPr marL="4450" marR="4450" marT="44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450" marR="4450" marT="44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b"/>
                      <a:r>
                        <a:rPr lang="it-IT" sz="500" b="0" i="0" u="none" strike="noStrike">
                          <a:solidFill>
                            <a:srgbClr val="000000"/>
                          </a:solidFill>
                          <a:effectLst/>
                          <a:latin typeface="Calibri" panose="020F0502020204030204" pitchFamily="34" charset="0"/>
                        </a:rPr>
                        <a:t> </a:t>
                      </a:r>
                    </a:p>
                  </a:txBody>
                  <a:tcPr marL="4450" marR="4450" marT="44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00117201"/>
                  </a:ext>
                </a:extLst>
              </a:tr>
              <a:tr h="193786">
                <a:tc>
                  <a:txBody>
                    <a:bodyPr/>
                    <a:lstStyle/>
                    <a:p>
                      <a:pPr algn="l" fontAlgn="b"/>
                      <a:r>
                        <a:rPr lang="it-IT" sz="500" b="0" i="0" u="none" strike="noStrike">
                          <a:solidFill>
                            <a:srgbClr val="000000"/>
                          </a:solidFill>
                          <a:effectLst/>
                          <a:latin typeface="Calibri" panose="020F0502020204030204" pitchFamily="34" charset="0"/>
                        </a:rPr>
                        <a:t> </a:t>
                      </a:r>
                    </a:p>
                  </a:txBody>
                  <a:tcPr marL="4450" marR="4450" marT="44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450" marR="4450" marT="44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b"/>
                      <a:r>
                        <a:rPr lang="it-IT" sz="500" b="0" i="0" u="none" strike="noStrike" dirty="0">
                          <a:solidFill>
                            <a:srgbClr val="000000"/>
                          </a:solidFill>
                          <a:effectLst/>
                          <a:latin typeface="Calibri" panose="020F0502020204030204" pitchFamily="34" charset="0"/>
                        </a:rPr>
                        <a:t> </a:t>
                      </a:r>
                    </a:p>
                  </a:txBody>
                  <a:tcPr marL="4450" marR="4450" marT="44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822262445"/>
                  </a:ext>
                </a:extLst>
              </a:tr>
            </a:tbl>
          </a:graphicData>
        </a:graphic>
      </p:graphicFrame>
      <p:sp>
        <p:nvSpPr>
          <p:cNvPr id="4" name="Segnaposto contenuto 3">
            <a:extLst>
              <a:ext uri="{FF2B5EF4-FFF2-40B4-BE49-F238E27FC236}">
                <a16:creationId xmlns:a16="http://schemas.microsoft.com/office/drawing/2014/main" xmlns="" id="{2369C663-F46E-436C-80B7-47A041F41C53}"/>
              </a:ext>
            </a:extLst>
          </p:cNvPr>
          <p:cNvSpPr>
            <a:spLocks noGrp="1"/>
          </p:cNvSpPr>
          <p:nvPr>
            <p:ph sz="half" idx="2"/>
          </p:nvPr>
        </p:nvSpPr>
        <p:spPr>
          <a:xfrm>
            <a:off x="6172200" y="331305"/>
            <a:ext cx="5334000" cy="5887380"/>
          </a:xfrm>
        </p:spPr>
        <p:txBody>
          <a:bodyPr/>
          <a:lstStyle/>
          <a:p>
            <a:pPr marL="0" indent="0">
              <a:buNone/>
            </a:pPr>
            <a:r>
              <a:rPr lang="it-IT" dirty="0">
                <a:solidFill>
                  <a:srgbClr val="0070C0"/>
                </a:solidFill>
              </a:rPr>
              <a:t>J. Indicare l’importo che era stato assegnato a quel Comune con la prima quota di risorse del 2021. Se il Comune non era beneficiario nella prima programmazione lasciare vuota la casella.</a:t>
            </a:r>
          </a:p>
          <a:p>
            <a:pPr marL="0" indent="0">
              <a:buNone/>
            </a:pPr>
            <a:r>
              <a:rPr lang="it-IT" dirty="0">
                <a:solidFill>
                  <a:srgbClr val="0070C0"/>
                </a:solidFill>
              </a:rPr>
              <a:t>K. Indicare l’importo di questa seconda assegnazione. Se il Comune beneficiario della prima assegnazione in questa seconda non lo è, lasciare vuota la casella.</a:t>
            </a:r>
          </a:p>
          <a:p>
            <a:pPr marL="0" indent="0">
              <a:buNone/>
            </a:pPr>
            <a:r>
              <a:rPr lang="it-IT" dirty="0">
                <a:solidFill>
                  <a:srgbClr val="0070C0"/>
                </a:solidFill>
              </a:rPr>
              <a:t>L. Sommare i due importi precedenti, </a:t>
            </a:r>
            <a:r>
              <a:rPr lang="it-IT" dirty="0"/>
              <a:t>ricordando che non può essere meno di € 1.000,00. </a:t>
            </a:r>
            <a:r>
              <a:rPr lang="it-IT" dirty="0">
                <a:solidFill>
                  <a:srgbClr val="FF0000"/>
                </a:solidFill>
              </a:rPr>
              <a:t>Attenzione al totale complessivo CHE NON PUO’ SUPERARE LA SOMMA A DISPOSIZIONE.</a:t>
            </a:r>
          </a:p>
        </p:txBody>
      </p:sp>
      <p:sp>
        <p:nvSpPr>
          <p:cNvPr id="6" name="CasellaDiTesto 5">
            <a:extLst>
              <a:ext uri="{FF2B5EF4-FFF2-40B4-BE49-F238E27FC236}">
                <a16:creationId xmlns:a16="http://schemas.microsoft.com/office/drawing/2014/main" xmlns="" id="{011055D9-35CC-47DB-B2A2-3AE7E6C8670B}"/>
              </a:ext>
            </a:extLst>
          </p:cNvPr>
          <p:cNvSpPr txBox="1"/>
          <p:nvPr/>
        </p:nvSpPr>
        <p:spPr>
          <a:xfrm>
            <a:off x="705679" y="2247568"/>
            <a:ext cx="354496" cy="369332"/>
          </a:xfrm>
          <a:prstGeom prst="rect">
            <a:avLst/>
          </a:prstGeom>
          <a:noFill/>
        </p:spPr>
        <p:txBody>
          <a:bodyPr wrap="square" rtlCol="0">
            <a:spAutoFit/>
          </a:bodyPr>
          <a:lstStyle/>
          <a:p>
            <a:r>
              <a:rPr lang="it-IT" dirty="0"/>
              <a:t>J</a:t>
            </a:r>
          </a:p>
        </p:txBody>
      </p:sp>
      <p:sp>
        <p:nvSpPr>
          <p:cNvPr id="7" name="CasellaDiTesto 6">
            <a:extLst>
              <a:ext uri="{FF2B5EF4-FFF2-40B4-BE49-F238E27FC236}">
                <a16:creationId xmlns:a16="http://schemas.microsoft.com/office/drawing/2014/main" xmlns="" id="{C2803949-4B35-4555-9440-7C60B983DAEA}"/>
              </a:ext>
            </a:extLst>
          </p:cNvPr>
          <p:cNvSpPr txBox="1"/>
          <p:nvPr/>
        </p:nvSpPr>
        <p:spPr>
          <a:xfrm>
            <a:off x="2527852" y="2247568"/>
            <a:ext cx="354497" cy="369332"/>
          </a:xfrm>
          <a:prstGeom prst="rect">
            <a:avLst/>
          </a:prstGeom>
          <a:noFill/>
        </p:spPr>
        <p:txBody>
          <a:bodyPr wrap="square" rtlCol="0">
            <a:spAutoFit/>
          </a:bodyPr>
          <a:lstStyle/>
          <a:p>
            <a:r>
              <a:rPr lang="it-IT" dirty="0"/>
              <a:t>K</a:t>
            </a:r>
          </a:p>
        </p:txBody>
      </p:sp>
      <p:sp>
        <p:nvSpPr>
          <p:cNvPr id="8" name="CasellaDiTesto 7">
            <a:extLst>
              <a:ext uri="{FF2B5EF4-FFF2-40B4-BE49-F238E27FC236}">
                <a16:creationId xmlns:a16="http://schemas.microsoft.com/office/drawing/2014/main" xmlns="" id="{4331E866-A979-4E1A-A7A0-AE1DF8C45C56}"/>
              </a:ext>
            </a:extLst>
          </p:cNvPr>
          <p:cNvSpPr txBox="1"/>
          <p:nvPr/>
        </p:nvSpPr>
        <p:spPr>
          <a:xfrm>
            <a:off x="4711149" y="2247568"/>
            <a:ext cx="354498" cy="369332"/>
          </a:xfrm>
          <a:prstGeom prst="rect">
            <a:avLst/>
          </a:prstGeom>
          <a:noFill/>
        </p:spPr>
        <p:txBody>
          <a:bodyPr wrap="square" rtlCol="0">
            <a:spAutoFit/>
          </a:bodyPr>
          <a:lstStyle/>
          <a:p>
            <a:r>
              <a:rPr lang="it-IT" dirty="0"/>
              <a:t>L</a:t>
            </a:r>
          </a:p>
        </p:txBody>
      </p:sp>
      <p:sp>
        <p:nvSpPr>
          <p:cNvPr id="2" name="CasellaDiTesto 1">
            <a:extLst>
              <a:ext uri="{FF2B5EF4-FFF2-40B4-BE49-F238E27FC236}">
                <a16:creationId xmlns:a16="http://schemas.microsoft.com/office/drawing/2014/main" xmlns="" id="{E971638D-50DD-4826-9F87-7A94B9F3275B}"/>
              </a:ext>
            </a:extLst>
          </p:cNvPr>
          <p:cNvSpPr txBox="1"/>
          <p:nvPr/>
        </p:nvSpPr>
        <p:spPr>
          <a:xfrm>
            <a:off x="3223592" y="770240"/>
            <a:ext cx="3021496" cy="1477328"/>
          </a:xfrm>
          <a:prstGeom prst="rect">
            <a:avLst/>
          </a:prstGeom>
          <a:noFill/>
        </p:spPr>
        <p:txBody>
          <a:bodyPr wrap="square" rtlCol="0">
            <a:spAutoFit/>
          </a:bodyPr>
          <a:lstStyle/>
          <a:p>
            <a:r>
              <a:rPr lang="it-IT" dirty="0">
                <a:solidFill>
                  <a:schemeClr val="accent1"/>
                </a:solidFill>
              </a:rPr>
              <a:t>Solo per il 2021 sono previste tre colonne per l’indicazione degli importi assegnati: 1^ quota, 2^ quota, totale. </a:t>
            </a:r>
          </a:p>
        </p:txBody>
      </p:sp>
      <p:pic>
        <p:nvPicPr>
          <p:cNvPr id="3" name="Immagine 2">
            <a:extLst>
              <a:ext uri="{FF2B5EF4-FFF2-40B4-BE49-F238E27FC236}">
                <a16:creationId xmlns:a16="http://schemas.microsoft.com/office/drawing/2014/main" xmlns="" id="{C854C2F6-29C4-4203-95B1-43234DDC4B02}"/>
              </a:ext>
            </a:extLst>
          </p:cNvPr>
          <p:cNvPicPr>
            <a:picLocks noChangeAspect="1"/>
          </p:cNvPicPr>
          <p:nvPr/>
        </p:nvPicPr>
        <p:blipFill>
          <a:blip r:embed="rId2"/>
          <a:stretch>
            <a:fillRect/>
          </a:stretch>
        </p:blipFill>
        <p:spPr>
          <a:xfrm>
            <a:off x="9625903" y="5822410"/>
            <a:ext cx="2420324" cy="792549"/>
          </a:xfrm>
          <a:prstGeom prst="rect">
            <a:avLst/>
          </a:prstGeom>
        </p:spPr>
      </p:pic>
    </p:spTree>
    <p:extLst>
      <p:ext uri="{BB962C8B-B14F-4D97-AF65-F5344CB8AC3E}">
        <p14:creationId xmlns:p14="http://schemas.microsoft.com/office/powerpoint/2010/main" val="32558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51F037E-E3B4-4302-B7E4-5147A1F423FB}"/>
              </a:ext>
            </a:extLst>
          </p:cNvPr>
          <p:cNvSpPr>
            <a:spLocks noGrp="1"/>
          </p:cNvSpPr>
          <p:nvPr>
            <p:ph type="title"/>
          </p:nvPr>
        </p:nvSpPr>
        <p:spPr>
          <a:xfrm>
            <a:off x="3581400" y="232517"/>
            <a:ext cx="8610600" cy="1293028"/>
          </a:xfrm>
        </p:spPr>
        <p:txBody>
          <a:bodyPr>
            <a:normAutofit/>
          </a:bodyPr>
          <a:lstStyle/>
          <a:p>
            <a:pPr marL="0" marR="0" lvl="0" indent="0" defTabSz="457200" rtl="0" eaLnBrk="1" fontAlgn="auto" latinLnBrk="0" hangingPunct="1">
              <a:lnSpc>
                <a:spcPct val="100000"/>
              </a:lnSpc>
              <a:spcBef>
                <a:spcPts val="0"/>
              </a:spcBef>
              <a:spcAft>
                <a:spcPts val="0"/>
              </a:spcAft>
              <a:tabLst/>
              <a:defRPr/>
            </a:pPr>
            <a:r>
              <a:rPr kumimoji="0" lang="it-IT" sz="2400" b="1" i="0" u="none" strike="noStrike" kern="1200" cap="none" spc="0" normalizeH="0" baseline="0" noProof="0" dirty="0">
                <a:ln>
                  <a:noFill/>
                </a:ln>
                <a:solidFill>
                  <a:prstClr val="black"/>
                </a:solidFill>
                <a:effectLst/>
                <a:uLnTx/>
                <a:uFillTx/>
                <a:latin typeface="Century Gothic" panose="020B0502020202020204"/>
                <a:ea typeface="+mn-ea"/>
                <a:cs typeface="+mn-cs"/>
              </a:rPr>
              <a:t>Se un Comune ha più interventi di investimento, quindi più CUP, i relativi importi saranno segnalati su più righe.</a:t>
            </a:r>
            <a:endParaRPr lang="it-IT" sz="2400" b="1" dirty="0"/>
          </a:p>
        </p:txBody>
      </p:sp>
      <p:graphicFrame>
        <p:nvGraphicFramePr>
          <p:cNvPr id="4" name="Segnaposto contenuto 3">
            <a:extLst>
              <a:ext uri="{FF2B5EF4-FFF2-40B4-BE49-F238E27FC236}">
                <a16:creationId xmlns:a16="http://schemas.microsoft.com/office/drawing/2014/main" xmlns="" id="{04E3D426-1396-41E6-B721-0F08D91BF516}"/>
              </a:ext>
            </a:extLst>
          </p:cNvPr>
          <p:cNvGraphicFramePr>
            <a:graphicFrameLocks noGrp="1"/>
          </p:cNvGraphicFramePr>
          <p:nvPr>
            <p:ph idx="1"/>
            <p:extLst>
              <p:ext uri="{D42A27DB-BD31-4B8C-83A1-F6EECF244321}">
                <p14:modId xmlns:p14="http://schemas.microsoft.com/office/powerpoint/2010/main" val="2939488415"/>
              </p:ext>
            </p:extLst>
          </p:nvPr>
        </p:nvGraphicFramePr>
        <p:xfrm>
          <a:off x="225287" y="1431234"/>
          <a:ext cx="11555898" cy="5102429"/>
        </p:xfrm>
        <a:graphic>
          <a:graphicData uri="http://schemas.openxmlformats.org/drawingml/2006/table">
            <a:tbl>
              <a:tblPr/>
              <a:tblGrid>
                <a:gridCol w="811653">
                  <a:extLst>
                    <a:ext uri="{9D8B030D-6E8A-4147-A177-3AD203B41FA5}">
                      <a16:colId xmlns:a16="http://schemas.microsoft.com/office/drawing/2014/main" xmlns="" val="629444550"/>
                    </a:ext>
                  </a:extLst>
                </a:gridCol>
                <a:gridCol w="338188">
                  <a:extLst>
                    <a:ext uri="{9D8B030D-6E8A-4147-A177-3AD203B41FA5}">
                      <a16:colId xmlns:a16="http://schemas.microsoft.com/office/drawing/2014/main" xmlns="" val="741156583"/>
                    </a:ext>
                  </a:extLst>
                </a:gridCol>
                <a:gridCol w="762372">
                  <a:extLst>
                    <a:ext uri="{9D8B030D-6E8A-4147-A177-3AD203B41FA5}">
                      <a16:colId xmlns:a16="http://schemas.microsoft.com/office/drawing/2014/main" xmlns="" val="1186188534"/>
                    </a:ext>
                  </a:extLst>
                </a:gridCol>
                <a:gridCol w="792328">
                  <a:extLst>
                    <a:ext uri="{9D8B030D-6E8A-4147-A177-3AD203B41FA5}">
                      <a16:colId xmlns:a16="http://schemas.microsoft.com/office/drawing/2014/main" xmlns="" val="3709315952"/>
                    </a:ext>
                  </a:extLst>
                </a:gridCol>
                <a:gridCol w="792328">
                  <a:extLst>
                    <a:ext uri="{9D8B030D-6E8A-4147-A177-3AD203B41FA5}">
                      <a16:colId xmlns:a16="http://schemas.microsoft.com/office/drawing/2014/main" xmlns="" val="81588773"/>
                    </a:ext>
                  </a:extLst>
                </a:gridCol>
                <a:gridCol w="731834">
                  <a:extLst>
                    <a:ext uri="{9D8B030D-6E8A-4147-A177-3AD203B41FA5}">
                      <a16:colId xmlns:a16="http://schemas.microsoft.com/office/drawing/2014/main" xmlns="" val="3237388514"/>
                    </a:ext>
                  </a:extLst>
                </a:gridCol>
                <a:gridCol w="632977">
                  <a:extLst>
                    <a:ext uri="{9D8B030D-6E8A-4147-A177-3AD203B41FA5}">
                      <a16:colId xmlns:a16="http://schemas.microsoft.com/office/drawing/2014/main" xmlns="" val="1892269888"/>
                    </a:ext>
                  </a:extLst>
                </a:gridCol>
                <a:gridCol w="655110">
                  <a:extLst>
                    <a:ext uri="{9D8B030D-6E8A-4147-A177-3AD203B41FA5}">
                      <a16:colId xmlns:a16="http://schemas.microsoft.com/office/drawing/2014/main" xmlns="" val="1279747051"/>
                    </a:ext>
                  </a:extLst>
                </a:gridCol>
                <a:gridCol w="731834">
                  <a:extLst>
                    <a:ext uri="{9D8B030D-6E8A-4147-A177-3AD203B41FA5}">
                      <a16:colId xmlns:a16="http://schemas.microsoft.com/office/drawing/2014/main" xmlns="" val="2880799578"/>
                    </a:ext>
                  </a:extLst>
                </a:gridCol>
                <a:gridCol w="731834">
                  <a:extLst>
                    <a:ext uri="{9D8B030D-6E8A-4147-A177-3AD203B41FA5}">
                      <a16:colId xmlns:a16="http://schemas.microsoft.com/office/drawing/2014/main" xmlns="" val="812288585"/>
                    </a:ext>
                  </a:extLst>
                </a:gridCol>
                <a:gridCol w="731834">
                  <a:extLst>
                    <a:ext uri="{9D8B030D-6E8A-4147-A177-3AD203B41FA5}">
                      <a16:colId xmlns:a16="http://schemas.microsoft.com/office/drawing/2014/main" xmlns="" val="2990998848"/>
                    </a:ext>
                  </a:extLst>
                </a:gridCol>
                <a:gridCol w="944302">
                  <a:extLst>
                    <a:ext uri="{9D8B030D-6E8A-4147-A177-3AD203B41FA5}">
                      <a16:colId xmlns:a16="http://schemas.microsoft.com/office/drawing/2014/main" xmlns="" val="3176351600"/>
                    </a:ext>
                  </a:extLst>
                </a:gridCol>
                <a:gridCol w="720031">
                  <a:extLst>
                    <a:ext uri="{9D8B030D-6E8A-4147-A177-3AD203B41FA5}">
                      <a16:colId xmlns:a16="http://schemas.microsoft.com/office/drawing/2014/main" xmlns="" val="3317494595"/>
                    </a:ext>
                  </a:extLst>
                </a:gridCol>
                <a:gridCol w="720031">
                  <a:extLst>
                    <a:ext uri="{9D8B030D-6E8A-4147-A177-3AD203B41FA5}">
                      <a16:colId xmlns:a16="http://schemas.microsoft.com/office/drawing/2014/main" xmlns="" val="3008871692"/>
                    </a:ext>
                  </a:extLst>
                </a:gridCol>
                <a:gridCol w="720031">
                  <a:extLst>
                    <a:ext uri="{9D8B030D-6E8A-4147-A177-3AD203B41FA5}">
                      <a16:colId xmlns:a16="http://schemas.microsoft.com/office/drawing/2014/main" xmlns="" val="524108133"/>
                    </a:ext>
                  </a:extLst>
                </a:gridCol>
                <a:gridCol w="739211">
                  <a:extLst>
                    <a:ext uri="{9D8B030D-6E8A-4147-A177-3AD203B41FA5}">
                      <a16:colId xmlns:a16="http://schemas.microsoft.com/office/drawing/2014/main" xmlns="" val="1922022080"/>
                    </a:ext>
                  </a:extLst>
                </a:gridCol>
              </a:tblGrid>
              <a:tr h="2846497">
                <a:tc>
                  <a:txBody>
                    <a:bodyPr/>
                    <a:lstStyle/>
                    <a:p>
                      <a:pPr algn="ctr" fontAlgn="ctr"/>
                      <a:r>
                        <a:rPr lang="it-IT" sz="1050" b="1" i="0" u="none" strike="noStrike" dirty="0">
                          <a:solidFill>
                            <a:srgbClr val="000000"/>
                          </a:solidFill>
                          <a:effectLst/>
                          <a:latin typeface="Calibri" panose="020F0502020204030204" pitchFamily="34" charset="0"/>
                        </a:rPr>
                        <a:t>COMUNE</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it-IT" sz="1050" b="1" i="0" u="none" strike="noStrike" dirty="0">
                          <a:solidFill>
                            <a:srgbClr val="000000"/>
                          </a:solidFill>
                          <a:effectLst/>
                          <a:latin typeface="Calibri" panose="020F0502020204030204" pitchFamily="34" charset="0"/>
                        </a:rPr>
                        <a:t>PROV.</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it-IT" sz="1050" b="1" i="0" u="none" strike="noStrike" dirty="0">
                          <a:solidFill>
                            <a:srgbClr val="000000"/>
                          </a:solidFill>
                          <a:effectLst/>
                          <a:latin typeface="Calibri" panose="020F0502020204030204" pitchFamily="34" charset="0"/>
                        </a:rPr>
                        <a:t>CODICE CONTO TESORERIA UNICA</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it-IT" sz="1050" b="1" i="0" u="none" strike="noStrike" dirty="0">
                          <a:solidFill>
                            <a:srgbClr val="000000"/>
                          </a:solidFill>
                          <a:effectLst/>
                          <a:latin typeface="Calibri" panose="020F0502020204030204" pitchFamily="34" charset="0"/>
                        </a:rPr>
                        <a:t>TIPOLOGIA DI INTERVENTO</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it-IT" sz="1050" b="1" i="0" u="none" strike="noStrike" dirty="0">
                          <a:solidFill>
                            <a:srgbClr val="000000"/>
                          </a:solidFill>
                          <a:effectLst/>
                          <a:latin typeface="Calibri" panose="020F0502020204030204" pitchFamily="34" charset="0"/>
                        </a:rPr>
                        <a:t>CODICE UNICO DI PROGETTO (CUP) - per i progetti di investimento</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it-IT" sz="1050" b="1" i="0" u="none" strike="noStrike" dirty="0">
                          <a:solidFill>
                            <a:srgbClr val="000000"/>
                          </a:solidFill>
                          <a:effectLst/>
                          <a:latin typeface="Calibri" panose="020F0502020204030204" pitchFamily="34" charset="0"/>
                        </a:rPr>
                        <a:t>COMUNE INTERESSATO DA INTERVENTI LEGATI ALLA QUOTA VINCOLATA PER IL FINANZIAMENTO DI SEZIONI PRIMAVERA E/O POLI PER L'INFANZIA (</a:t>
                      </a:r>
                      <a:r>
                        <a:rPr lang="it-IT" sz="1050" b="1" i="0" u="none" strike="noStrike" dirty="0" err="1">
                          <a:solidFill>
                            <a:srgbClr val="000000"/>
                          </a:solidFill>
                          <a:effectLst/>
                          <a:latin typeface="Calibri" panose="020F0502020204030204" pitchFamily="34" charset="0"/>
                        </a:rPr>
                        <a:t>crocettare</a:t>
                      </a:r>
                      <a:r>
                        <a:rPr lang="it-IT" sz="1050" b="1" i="0" u="none" strike="noStrike" dirty="0">
                          <a:solidFill>
                            <a:srgbClr val="000000"/>
                          </a:solidFill>
                          <a:effectLst/>
                          <a:latin typeface="Calibri" panose="020F0502020204030204" pitchFamily="34" charset="0"/>
                        </a:rPr>
                        <a:t> in caso positivo)</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it-IT" sz="1050" b="1" i="0" u="none" strike="noStrike" dirty="0">
                          <a:solidFill>
                            <a:srgbClr val="000000"/>
                          </a:solidFill>
                          <a:effectLst/>
                          <a:latin typeface="Calibri" panose="020F0502020204030204" pitchFamily="34" charset="0"/>
                        </a:rPr>
                        <a:t>COMUNE INTERSSATO DA INTERVENTI LEGATI ALLA QUOTA VINCOLATA PER LA FORMAZIONE IN SERVIZIO DEL PERSONALE E/O AL COORDINAMENTO PEDAGOGICO (</a:t>
                      </a:r>
                      <a:r>
                        <a:rPr lang="it-IT" sz="1050" b="1" i="0" u="none" strike="noStrike" dirty="0" err="1">
                          <a:solidFill>
                            <a:srgbClr val="000000"/>
                          </a:solidFill>
                          <a:effectLst/>
                          <a:latin typeface="Calibri" panose="020F0502020204030204" pitchFamily="34" charset="0"/>
                        </a:rPr>
                        <a:t>crocettare</a:t>
                      </a:r>
                      <a:r>
                        <a:rPr lang="it-IT" sz="1050" b="1" i="0" u="none" strike="noStrike" dirty="0">
                          <a:solidFill>
                            <a:srgbClr val="000000"/>
                          </a:solidFill>
                          <a:effectLst/>
                          <a:latin typeface="Calibri" panose="020F0502020204030204" pitchFamily="34" charset="0"/>
                        </a:rPr>
                        <a:t> in caso positivo)</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it-IT" sz="1050" b="1" i="0" u="none" strike="noStrike" dirty="0">
                          <a:solidFill>
                            <a:srgbClr val="000000"/>
                          </a:solidFill>
                          <a:effectLst/>
                          <a:latin typeface="Calibri" panose="020F0502020204030204" pitchFamily="34" charset="0"/>
                        </a:rPr>
                        <a:t>FINALITA' PERSEGUITA                (A/B/C/D/E - vedi legenda a piè pagina)                        (è possibile indicare più lettere)</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it-IT" sz="1050" b="1" i="0" u="none" strike="noStrike" dirty="0">
                          <a:solidFill>
                            <a:srgbClr val="000000"/>
                          </a:solidFill>
                          <a:effectLst/>
                          <a:latin typeface="Calibri" panose="020F0502020204030204" pitchFamily="34" charset="0"/>
                        </a:rPr>
                        <a:t>QUOTA COMUNALE DESTINATA ALLO SPECIFICO INTERVENTO</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it-IT" sz="1050" b="1" i="0" u="none" strike="noStrike" dirty="0">
                          <a:solidFill>
                            <a:srgbClr val="000000"/>
                          </a:solidFill>
                          <a:effectLst/>
                          <a:latin typeface="Calibri" panose="020F0502020204030204" pitchFamily="34" charset="0"/>
                        </a:rPr>
                        <a:t>IMPORTO ASSEGNATO AL COMUNE CON LA PRIMA QUOTA DI FINANZIA-MENTO PER IL 2021</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it-IT" sz="1050" b="1" i="0" u="none" strike="noStrike" dirty="0">
                          <a:solidFill>
                            <a:srgbClr val="000000"/>
                          </a:solidFill>
                          <a:effectLst/>
                          <a:latin typeface="Calibri" panose="020F0502020204030204" pitchFamily="34" charset="0"/>
                        </a:rPr>
                        <a:t>IMPORTO ASSEGNATO AL COMUNE CON LA SECONDA QUOTA DI FINANZIA-MENTO PER IL 2021</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it-IT" sz="1050" b="1" i="0" u="none" strike="noStrike" dirty="0">
                          <a:solidFill>
                            <a:srgbClr val="000000"/>
                          </a:solidFill>
                          <a:effectLst/>
                          <a:latin typeface="Calibri" panose="020F0502020204030204" pitchFamily="34" charset="0"/>
                        </a:rPr>
                        <a:t>IMPORTO COMPLESSIVO DEL FINANZIAMEN-TO STATALE FONDO 0-6 ASSEGNATO AL COMUNE</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1050" b="1" i="0" u="none" strike="noStrike" dirty="0">
                          <a:solidFill>
                            <a:srgbClr val="000000"/>
                          </a:solidFill>
                          <a:effectLst/>
                          <a:latin typeface="Calibri" panose="020F0502020204030204" pitchFamily="34" charset="0"/>
                        </a:rPr>
                        <a:t>importo STATALE dedicato a finanziamento di sezioni primavera e/o Poli per l'infanzia </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050" b="1" i="0" u="none" strike="noStrike" dirty="0">
                          <a:solidFill>
                            <a:srgbClr val="000000"/>
                          </a:solidFill>
                          <a:effectLst/>
                          <a:latin typeface="Calibri" panose="020F0502020204030204" pitchFamily="34" charset="0"/>
                        </a:rPr>
                        <a:t>importo REGIONALE dedicato a finanziamento di sezioni primavera e/o Poli per l'infanzia </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050" b="1" i="0" u="none" strike="noStrike" dirty="0">
                          <a:solidFill>
                            <a:srgbClr val="000000"/>
                          </a:solidFill>
                          <a:effectLst/>
                          <a:latin typeface="Calibri" panose="020F0502020204030204" pitchFamily="34" charset="0"/>
                        </a:rPr>
                        <a:t>importo STATALE dedicato a finanziamento formazione del personale docente/educativo e/o al coordina-mento pedagogico</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050" b="1" i="0" u="none" strike="noStrike" dirty="0">
                          <a:solidFill>
                            <a:srgbClr val="000000"/>
                          </a:solidFill>
                          <a:effectLst/>
                          <a:latin typeface="Calibri" panose="020F0502020204030204" pitchFamily="34" charset="0"/>
                        </a:rPr>
                        <a:t>importo REGIONALE dedicato a finanziamento formazione del personale docente/educativo e/o al coordina-mento pedagogico</a:t>
                      </a:r>
                    </a:p>
                  </a:txBody>
                  <a:tcPr marL="4147" marR="4147" marT="41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39170845"/>
                  </a:ext>
                </a:extLst>
              </a:tr>
              <a:tr h="232367">
                <a:tc>
                  <a:txBody>
                    <a:bodyPr/>
                    <a:lstStyle/>
                    <a:p>
                      <a:pPr algn="ctr" fontAlgn="b"/>
                      <a:r>
                        <a:rPr lang="it-IT" sz="1050" b="0" i="0" u="none" strike="noStrike" dirty="0">
                          <a:solidFill>
                            <a:srgbClr val="000000"/>
                          </a:solidFill>
                          <a:effectLst/>
                          <a:latin typeface="Calibri" panose="020F0502020204030204" pitchFamily="34" charset="0"/>
                        </a:rPr>
                        <a:t> PIPPOTOWN</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JK</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087671</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A</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E59J21005380006</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X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D e </a:t>
                      </a:r>
                      <a:r>
                        <a:rPr lang="it-IT" sz="1050" b="0" i="0" u="none" strike="noStrike" dirty="0" err="1">
                          <a:solidFill>
                            <a:srgbClr val="000000"/>
                          </a:solidFill>
                          <a:effectLst/>
                          <a:latin typeface="Calibri" panose="020F0502020204030204" pitchFamily="34" charset="0"/>
                        </a:rPr>
                        <a:t>E</a:t>
                      </a:r>
                      <a:endParaRPr lang="it-IT" sz="1050" b="0" i="0" u="none" strike="noStrike" dirty="0">
                        <a:solidFill>
                          <a:srgbClr val="000000"/>
                        </a:solidFill>
                        <a:effectLst/>
                        <a:latin typeface="Calibri" panose="020F0502020204030204" pitchFamily="34" charset="0"/>
                      </a:endParaRP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20.000€</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60,000€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34.000€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b"/>
                      <a:r>
                        <a:rPr lang="it-IT" sz="1050" b="0" i="0" u="none" strike="noStrike" dirty="0">
                          <a:solidFill>
                            <a:srgbClr val="000000"/>
                          </a:solidFill>
                          <a:effectLst/>
                          <a:latin typeface="Calibri" panose="020F0502020204030204" pitchFamily="34" charset="0"/>
                        </a:rPr>
                        <a:t> 94.000€</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1050" b="0" i="0" u="none" strike="noStrike" dirty="0">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it-IT" sz="1050" b="0" i="0" u="none" strike="noStrike" dirty="0">
                        <a:solidFill>
                          <a:srgbClr val="000000"/>
                        </a:solidFill>
                        <a:effectLst/>
                        <a:latin typeface="Calibri" panose="020F0502020204030204" pitchFamily="34" charset="0"/>
                      </a:endParaRP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it-IT" sz="1050" b="0" i="0" u="none" strike="noStrike" dirty="0">
                        <a:solidFill>
                          <a:srgbClr val="000000"/>
                        </a:solidFill>
                        <a:effectLst/>
                        <a:latin typeface="Calibri" panose="020F0502020204030204" pitchFamily="34" charset="0"/>
                      </a:endParaRP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60376351"/>
                  </a:ext>
                </a:extLst>
              </a:tr>
              <a:tr h="232367">
                <a:tc>
                  <a:txBody>
                    <a:bodyPr/>
                    <a:lstStyle/>
                    <a:p>
                      <a:pPr algn="ctr"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A</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E59J21008230006</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3.000€</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50.000€</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b"/>
                      <a:r>
                        <a:rPr lang="it-IT" sz="1050" b="0" i="0" u="none" strike="noStrike" dirty="0">
                          <a:solidFill>
                            <a:srgbClr val="000000"/>
                          </a:solidFill>
                          <a:effectLst/>
                          <a:latin typeface="Calibri" panose="020F0502020204030204" pitchFamily="34" charset="0"/>
                        </a:rPr>
                        <a:t> 50.000€</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07829877"/>
                  </a:ext>
                </a:extLst>
              </a:tr>
              <a:tr h="232367">
                <a:tc>
                  <a:txBody>
                    <a:bodyPr/>
                    <a:lstStyle/>
                    <a:p>
                      <a:pPr algn="ctr"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C</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1.000€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6.000€</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b"/>
                      <a:r>
                        <a:rPr lang="it-IT" sz="1050" b="0" i="0" u="none" strike="noStrike" dirty="0">
                          <a:solidFill>
                            <a:srgbClr val="000000"/>
                          </a:solidFill>
                          <a:effectLst/>
                          <a:latin typeface="Calibri" panose="020F0502020204030204" pitchFamily="34" charset="0"/>
                        </a:rPr>
                        <a:t>6.000€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6.000,00 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2.000,00 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65008523"/>
                  </a:ext>
                </a:extLst>
              </a:tr>
              <a:tr h="232367">
                <a:tc>
                  <a:txBody>
                    <a:bodyPr/>
                    <a:lstStyle/>
                    <a:p>
                      <a:pPr algn="ctr" fontAlgn="b"/>
                      <a:r>
                        <a:rPr lang="it-IT" sz="1050" b="0" i="0" u="none" strike="noStrike" dirty="0">
                          <a:solidFill>
                            <a:srgbClr val="000000"/>
                          </a:solidFill>
                          <a:effectLst/>
                          <a:latin typeface="Calibri" panose="020F0502020204030204" pitchFamily="34" charset="0"/>
                        </a:rPr>
                        <a:t> PLUTOCITY</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XW</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98045</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B</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X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A, B e C</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28.000€</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25.000€</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25.000€</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b"/>
                      <a:r>
                        <a:rPr lang="it-IT" sz="1050" b="0" i="0" u="none" strike="noStrike" dirty="0">
                          <a:solidFill>
                            <a:srgbClr val="000000"/>
                          </a:solidFill>
                          <a:effectLst/>
                          <a:latin typeface="Calibri" panose="020F0502020204030204" pitchFamily="34" charset="0"/>
                        </a:rPr>
                        <a:t>50.000€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1050" b="0" i="0" u="none" strike="noStrike" dirty="0">
                          <a:solidFill>
                            <a:srgbClr val="000000"/>
                          </a:solidFill>
                          <a:effectLst/>
                          <a:latin typeface="Calibri" panose="020F0502020204030204" pitchFamily="34" charset="0"/>
                        </a:rPr>
                        <a:t> 10.000€</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4.000€</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0" i="0" u="none" strike="noStrike" dirty="0">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55368349"/>
                  </a:ext>
                </a:extLst>
              </a:tr>
              <a:tr h="232367">
                <a:tc>
                  <a:txBody>
                    <a:bodyPr/>
                    <a:lstStyle/>
                    <a:p>
                      <a:pPr algn="l"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50" b="0" i="0" u="none" strike="noStrike" dirty="0">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b"/>
                      <a:r>
                        <a:rPr lang="it-IT" sz="1050" b="0" i="0" u="none" strike="noStrike" dirty="0">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1050" b="0" i="0" u="none" strike="noStrike" dirty="0">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50" b="0" i="0" u="none" strike="noStrike" dirty="0">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50" b="0" i="0" u="none" strike="noStrike" dirty="0">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50" b="0" i="0" u="none" strike="noStrike" dirty="0">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67895346"/>
                  </a:ext>
                </a:extLst>
              </a:tr>
              <a:tr h="232367">
                <a:tc>
                  <a:txBody>
                    <a:bodyPr/>
                    <a:lstStyle/>
                    <a:p>
                      <a:pPr algn="l"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50" b="0" i="0" u="none" strike="noStrike">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50" b="0" i="0" u="none" strike="noStrike" dirty="0">
                          <a:solidFill>
                            <a:srgbClr val="000000"/>
                          </a:solidFill>
                          <a:effectLst/>
                          <a:latin typeface="Calibri" panose="020F0502020204030204" pitchFamily="34" charset="0"/>
                        </a:rPr>
                        <a:t> </a:t>
                      </a:r>
                    </a:p>
                  </a:txBody>
                  <a:tcPr marL="4147" marR="4147" marT="41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93205075"/>
                  </a:ext>
                </a:extLst>
              </a:tr>
            </a:tbl>
          </a:graphicData>
        </a:graphic>
      </p:graphicFrame>
      <p:pic>
        <p:nvPicPr>
          <p:cNvPr id="3" name="Immagine 2">
            <a:extLst>
              <a:ext uri="{FF2B5EF4-FFF2-40B4-BE49-F238E27FC236}">
                <a16:creationId xmlns:a16="http://schemas.microsoft.com/office/drawing/2014/main" xmlns="" id="{C3315295-33E8-4BEB-8113-9518142738E3}"/>
              </a:ext>
            </a:extLst>
          </p:cNvPr>
          <p:cNvPicPr>
            <a:picLocks noChangeAspect="1"/>
          </p:cNvPicPr>
          <p:nvPr/>
        </p:nvPicPr>
        <p:blipFill>
          <a:blip r:embed="rId2"/>
          <a:stretch>
            <a:fillRect/>
          </a:stretch>
        </p:blipFill>
        <p:spPr>
          <a:xfrm>
            <a:off x="225287" y="232517"/>
            <a:ext cx="1960954" cy="642126"/>
          </a:xfrm>
          <a:prstGeom prst="rect">
            <a:avLst/>
          </a:prstGeom>
        </p:spPr>
      </p:pic>
    </p:spTree>
    <p:extLst>
      <p:ext uri="{BB962C8B-B14F-4D97-AF65-F5344CB8AC3E}">
        <p14:creationId xmlns:p14="http://schemas.microsoft.com/office/powerpoint/2010/main" val="936248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a:extLst>
              <a:ext uri="{FF2B5EF4-FFF2-40B4-BE49-F238E27FC236}">
                <a16:creationId xmlns:a16="http://schemas.microsoft.com/office/drawing/2014/main" xmlns="" id="{D571DFDD-ECE1-46A0-AF74-1C47E91BB6A9}"/>
              </a:ext>
            </a:extLst>
          </p:cNvPr>
          <p:cNvGraphicFramePr>
            <a:graphicFrameLocks noGrp="1"/>
          </p:cNvGraphicFramePr>
          <p:nvPr>
            <p:ph sz="half" idx="1"/>
            <p:extLst>
              <p:ext uri="{D42A27DB-BD31-4B8C-83A1-F6EECF244321}">
                <p14:modId xmlns:p14="http://schemas.microsoft.com/office/powerpoint/2010/main" val="3252880317"/>
              </p:ext>
            </p:extLst>
          </p:nvPr>
        </p:nvGraphicFramePr>
        <p:xfrm>
          <a:off x="225287" y="2514954"/>
          <a:ext cx="5542721" cy="2481115"/>
        </p:xfrm>
        <a:graphic>
          <a:graphicData uri="http://schemas.openxmlformats.org/drawingml/2006/table">
            <a:tbl>
              <a:tblPr/>
              <a:tblGrid>
                <a:gridCol w="1376513">
                  <a:extLst>
                    <a:ext uri="{9D8B030D-6E8A-4147-A177-3AD203B41FA5}">
                      <a16:colId xmlns:a16="http://schemas.microsoft.com/office/drawing/2014/main" xmlns="" val="775510533"/>
                    </a:ext>
                  </a:extLst>
                </a:gridCol>
                <a:gridCol w="1376513">
                  <a:extLst>
                    <a:ext uri="{9D8B030D-6E8A-4147-A177-3AD203B41FA5}">
                      <a16:colId xmlns:a16="http://schemas.microsoft.com/office/drawing/2014/main" xmlns="" val="4232884103"/>
                    </a:ext>
                  </a:extLst>
                </a:gridCol>
                <a:gridCol w="1376513">
                  <a:extLst>
                    <a:ext uri="{9D8B030D-6E8A-4147-A177-3AD203B41FA5}">
                      <a16:colId xmlns:a16="http://schemas.microsoft.com/office/drawing/2014/main" xmlns="" val="1176234275"/>
                    </a:ext>
                  </a:extLst>
                </a:gridCol>
                <a:gridCol w="1413182">
                  <a:extLst>
                    <a:ext uri="{9D8B030D-6E8A-4147-A177-3AD203B41FA5}">
                      <a16:colId xmlns:a16="http://schemas.microsoft.com/office/drawing/2014/main" xmlns="" val="682866588"/>
                    </a:ext>
                  </a:extLst>
                </a:gridCol>
              </a:tblGrid>
              <a:tr h="2132889">
                <a:tc>
                  <a:txBody>
                    <a:bodyPr/>
                    <a:lstStyle/>
                    <a:p>
                      <a:pPr algn="ctr" fontAlgn="ctr"/>
                      <a:r>
                        <a:rPr lang="it-IT" sz="1000" b="1" i="0" u="none" strike="noStrike" dirty="0">
                          <a:solidFill>
                            <a:srgbClr val="000000"/>
                          </a:solidFill>
                          <a:effectLst/>
                          <a:latin typeface="Calibri" panose="020F0502020204030204" pitchFamily="34" charset="0"/>
                        </a:rPr>
                        <a:t>importo STATALE dedicato a finanziamento di sezioni primavera e/o Poli per l'infanzia </a:t>
                      </a:r>
                    </a:p>
                  </a:txBody>
                  <a:tcPr marL="8148" marR="8148" marT="8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000" b="1" i="0" u="none" strike="noStrike">
                          <a:solidFill>
                            <a:srgbClr val="000000"/>
                          </a:solidFill>
                          <a:effectLst/>
                          <a:latin typeface="Calibri" panose="020F0502020204030204" pitchFamily="34" charset="0"/>
                        </a:rPr>
                        <a:t>importo REGIONALE dedicato a finanziamento di sezioni primavera e/o Poli per l'infanzia </a:t>
                      </a:r>
                    </a:p>
                  </a:txBody>
                  <a:tcPr marL="8148" marR="8148" marT="8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000" b="1" i="0" u="none" strike="noStrike" dirty="0">
                          <a:solidFill>
                            <a:srgbClr val="000000"/>
                          </a:solidFill>
                          <a:effectLst/>
                          <a:latin typeface="Calibri" panose="020F0502020204030204" pitchFamily="34" charset="0"/>
                        </a:rPr>
                        <a:t>importo STATALE dedicato a finanziamento formazione del personale docente/educativo e/o al coordinamento pedagogico</a:t>
                      </a:r>
                    </a:p>
                  </a:txBody>
                  <a:tcPr marL="8148" marR="8148" marT="8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000" b="1" i="0" u="none" strike="noStrike" dirty="0">
                          <a:solidFill>
                            <a:srgbClr val="000000"/>
                          </a:solidFill>
                          <a:effectLst/>
                          <a:latin typeface="Calibri" panose="020F0502020204030204" pitchFamily="34" charset="0"/>
                        </a:rPr>
                        <a:t>importo REGIONALE dedicato a finanziamento formazione del personale docente/educativo e/o al coordinamento pedagogico</a:t>
                      </a:r>
                    </a:p>
                  </a:txBody>
                  <a:tcPr marL="8148" marR="8148" marT="8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83336025"/>
                  </a:ext>
                </a:extLst>
              </a:tr>
              <a:tr h="174113">
                <a:tc>
                  <a:txBody>
                    <a:bodyPr/>
                    <a:lstStyle/>
                    <a:p>
                      <a:pPr algn="l" fontAlgn="b"/>
                      <a:r>
                        <a:rPr lang="it-IT" sz="900" b="0" i="0" u="none" strike="noStrike">
                          <a:solidFill>
                            <a:srgbClr val="000000"/>
                          </a:solidFill>
                          <a:effectLst/>
                          <a:latin typeface="Calibri" panose="020F0502020204030204" pitchFamily="34" charset="0"/>
                        </a:rPr>
                        <a:t> </a:t>
                      </a:r>
                    </a:p>
                  </a:txBody>
                  <a:tcPr marL="8148" marR="8148" marT="81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effectLst/>
                          <a:latin typeface="Calibri" panose="020F0502020204030204" pitchFamily="34" charset="0"/>
                        </a:rPr>
                        <a:t> </a:t>
                      </a:r>
                    </a:p>
                  </a:txBody>
                  <a:tcPr marL="8148" marR="8148" marT="81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effectLst/>
                          <a:latin typeface="Calibri" panose="020F0502020204030204" pitchFamily="34" charset="0"/>
                        </a:rPr>
                        <a:t> </a:t>
                      </a:r>
                    </a:p>
                  </a:txBody>
                  <a:tcPr marL="8148" marR="8148" marT="81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effectLst/>
                          <a:latin typeface="Calibri" panose="020F0502020204030204" pitchFamily="34" charset="0"/>
                        </a:rPr>
                        <a:t> </a:t>
                      </a:r>
                    </a:p>
                  </a:txBody>
                  <a:tcPr marL="8148" marR="8148" marT="81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61152691"/>
                  </a:ext>
                </a:extLst>
              </a:tr>
              <a:tr h="174113">
                <a:tc>
                  <a:txBody>
                    <a:bodyPr/>
                    <a:lstStyle/>
                    <a:p>
                      <a:pPr algn="l" fontAlgn="b"/>
                      <a:r>
                        <a:rPr lang="it-IT" sz="900" b="0" i="0" u="none" strike="noStrike">
                          <a:solidFill>
                            <a:srgbClr val="000000"/>
                          </a:solidFill>
                          <a:effectLst/>
                          <a:latin typeface="Calibri" panose="020F0502020204030204" pitchFamily="34" charset="0"/>
                        </a:rPr>
                        <a:t> </a:t>
                      </a:r>
                    </a:p>
                  </a:txBody>
                  <a:tcPr marL="8148" marR="8148" marT="81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dirty="0">
                          <a:solidFill>
                            <a:srgbClr val="000000"/>
                          </a:solidFill>
                          <a:effectLst/>
                          <a:latin typeface="Calibri" panose="020F0502020204030204" pitchFamily="34" charset="0"/>
                        </a:rPr>
                        <a:t> </a:t>
                      </a:r>
                    </a:p>
                  </a:txBody>
                  <a:tcPr marL="8148" marR="8148" marT="81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effectLst/>
                          <a:latin typeface="Calibri" panose="020F0502020204030204" pitchFamily="34" charset="0"/>
                        </a:rPr>
                        <a:t> </a:t>
                      </a:r>
                    </a:p>
                  </a:txBody>
                  <a:tcPr marL="8148" marR="8148" marT="81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dirty="0">
                          <a:solidFill>
                            <a:srgbClr val="000000"/>
                          </a:solidFill>
                          <a:effectLst/>
                          <a:latin typeface="Calibri" panose="020F0502020204030204" pitchFamily="34" charset="0"/>
                        </a:rPr>
                        <a:t> </a:t>
                      </a:r>
                    </a:p>
                  </a:txBody>
                  <a:tcPr marL="8148" marR="8148" marT="81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54214618"/>
                  </a:ext>
                </a:extLst>
              </a:tr>
            </a:tbl>
          </a:graphicData>
        </a:graphic>
      </p:graphicFrame>
      <p:sp>
        <p:nvSpPr>
          <p:cNvPr id="4" name="Segnaposto contenuto 3">
            <a:extLst>
              <a:ext uri="{FF2B5EF4-FFF2-40B4-BE49-F238E27FC236}">
                <a16:creationId xmlns:a16="http://schemas.microsoft.com/office/drawing/2014/main" xmlns="" id="{696CEF40-7274-4653-A458-2A4D9702CD6B}"/>
              </a:ext>
            </a:extLst>
          </p:cNvPr>
          <p:cNvSpPr>
            <a:spLocks noGrp="1"/>
          </p:cNvSpPr>
          <p:nvPr>
            <p:ph sz="half" idx="2"/>
          </p:nvPr>
        </p:nvSpPr>
        <p:spPr>
          <a:xfrm>
            <a:off x="6172200" y="861391"/>
            <a:ext cx="5334000" cy="5357293"/>
          </a:xfrm>
        </p:spPr>
        <p:txBody>
          <a:bodyPr>
            <a:normAutofit fontScale="92500" lnSpcReduction="20000"/>
          </a:bodyPr>
          <a:lstStyle/>
          <a:p>
            <a:pPr marL="0" indent="0">
              <a:buNone/>
            </a:pPr>
            <a:r>
              <a:rPr lang="it-IT" dirty="0"/>
              <a:t>M. Se per il Comune è stata crocettata la colonna E, indicare l’importo statale destinato al finanziamento di sezioni primavera e/o Poli per l’infanzia</a:t>
            </a:r>
          </a:p>
          <a:p>
            <a:pPr marL="0" indent="0">
              <a:buNone/>
            </a:pPr>
            <a:r>
              <a:rPr lang="it-IT" dirty="0"/>
              <a:t>N. Se per il Comune è stata crocettata la colonna E, indicare l’importo regionale destinato al finanziamento di sezioni primavera e/o Poli per l’infanzia</a:t>
            </a:r>
          </a:p>
          <a:p>
            <a:pPr marL="0" indent="0">
              <a:buNone/>
            </a:pPr>
            <a:r>
              <a:rPr lang="it-IT" i="1" dirty="0">
                <a:solidFill>
                  <a:srgbClr val="7030A0"/>
                </a:solidFill>
              </a:rPr>
              <a:t>N.B. Un Comune potrebbe ricevere solo risorse statali, solo risorse regionali o entrambe per la quota riservata del 5%</a:t>
            </a:r>
          </a:p>
          <a:p>
            <a:pPr marL="0" indent="0">
              <a:buNone/>
            </a:pPr>
            <a:r>
              <a:rPr lang="it-IT" dirty="0"/>
              <a:t>O. Se per il Comune è stata crocettata la colonna F, indicare l’importo statale destinato alla formazione e/o al CPT</a:t>
            </a:r>
          </a:p>
          <a:p>
            <a:pPr marL="0" indent="0">
              <a:buNone/>
            </a:pPr>
            <a:r>
              <a:rPr lang="it-IT" dirty="0"/>
              <a:t>P. Se per il Comune è stata crocettata la colonna F, indicare l’importo regionale destinato alla formazione e/o al CPT</a:t>
            </a:r>
          </a:p>
          <a:p>
            <a:pPr marL="0" indent="0">
              <a:buNone/>
            </a:pPr>
            <a:r>
              <a:rPr lang="it-IT" i="1" dirty="0">
                <a:solidFill>
                  <a:srgbClr val="00B050"/>
                </a:solidFill>
              </a:rPr>
              <a:t>N.B. Anche in questo caso un Comune potrebbe ricevere solo risorse statali, solo risorse regionali o entrambe per la quota riservata del 5%</a:t>
            </a:r>
          </a:p>
          <a:p>
            <a:pPr marL="0" indent="0">
              <a:buNone/>
            </a:pPr>
            <a:endParaRPr lang="it-IT" dirty="0"/>
          </a:p>
        </p:txBody>
      </p:sp>
      <p:sp>
        <p:nvSpPr>
          <p:cNvPr id="6" name="CasellaDiTesto 5">
            <a:extLst>
              <a:ext uri="{FF2B5EF4-FFF2-40B4-BE49-F238E27FC236}">
                <a16:creationId xmlns:a16="http://schemas.microsoft.com/office/drawing/2014/main" xmlns="" id="{68F932F4-57C5-46D9-B5DE-169271CF9A64}"/>
              </a:ext>
            </a:extLst>
          </p:cNvPr>
          <p:cNvSpPr txBox="1"/>
          <p:nvPr/>
        </p:nvSpPr>
        <p:spPr>
          <a:xfrm>
            <a:off x="4933121" y="1800759"/>
            <a:ext cx="520147" cy="369332"/>
          </a:xfrm>
          <a:prstGeom prst="rect">
            <a:avLst/>
          </a:prstGeom>
          <a:noFill/>
        </p:spPr>
        <p:txBody>
          <a:bodyPr wrap="square" rtlCol="0">
            <a:spAutoFit/>
          </a:bodyPr>
          <a:lstStyle/>
          <a:p>
            <a:r>
              <a:rPr lang="it-IT" dirty="0"/>
              <a:t>P</a:t>
            </a:r>
          </a:p>
        </p:txBody>
      </p:sp>
      <p:sp>
        <p:nvSpPr>
          <p:cNvPr id="7" name="CasellaDiTesto 6">
            <a:extLst>
              <a:ext uri="{FF2B5EF4-FFF2-40B4-BE49-F238E27FC236}">
                <a16:creationId xmlns:a16="http://schemas.microsoft.com/office/drawing/2014/main" xmlns="" id="{6CBF1CE4-19DD-45A8-A84C-5282DD09A1A6}"/>
              </a:ext>
            </a:extLst>
          </p:cNvPr>
          <p:cNvSpPr txBox="1"/>
          <p:nvPr/>
        </p:nvSpPr>
        <p:spPr>
          <a:xfrm>
            <a:off x="2150165" y="1825227"/>
            <a:ext cx="520147" cy="369332"/>
          </a:xfrm>
          <a:prstGeom prst="rect">
            <a:avLst/>
          </a:prstGeom>
          <a:noFill/>
        </p:spPr>
        <p:txBody>
          <a:bodyPr wrap="square" rtlCol="0">
            <a:spAutoFit/>
          </a:bodyPr>
          <a:lstStyle/>
          <a:p>
            <a:r>
              <a:rPr lang="it-IT" dirty="0"/>
              <a:t>N</a:t>
            </a:r>
          </a:p>
        </p:txBody>
      </p:sp>
      <p:sp>
        <p:nvSpPr>
          <p:cNvPr id="8" name="CasellaDiTesto 7">
            <a:extLst>
              <a:ext uri="{FF2B5EF4-FFF2-40B4-BE49-F238E27FC236}">
                <a16:creationId xmlns:a16="http://schemas.microsoft.com/office/drawing/2014/main" xmlns="" id="{3085FA7D-DEE0-470A-8E9D-0C71C852AD2A}"/>
              </a:ext>
            </a:extLst>
          </p:cNvPr>
          <p:cNvSpPr txBox="1"/>
          <p:nvPr/>
        </p:nvSpPr>
        <p:spPr>
          <a:xfrm>
            <a:off x="3488635" y="1825227"/>
            <a:ext cx="520147" cy="369332"/>
          </a:xfrm>
          <a:prstGeom prst="rect">
            <a:avLst/>
          </a:prstGeom>
          <a:noFill/>
        </p:spPr>
        <p:txBody>
          <a:bodyPr wrap="square" rtlCol="0">
            <a:spAutoFit/>
          </a:bodyPr>
          <a:lstStyle/>
          <a:p>
            <a:r>
              <a:rPr lang="it-IT" dirty="0"/>
              <a:t>O</a:t>
            </a:r>
          </a:p>
        </p:txBody>
      </p:sp>
      <p:sp>
        <p:nvSpPr>
          <p:cNvPr id="9" name="CasellaDiTesto 8">
            <a:extLst>
              <a:ext uri="{FF2B5EF4-FFF2-40B4-BE49-F238E27FC236}">
                <a16:creationId xmlns:a16="http://schemas.microsoft.com/office/drawing/2014/main" xmlns="" id="{82A30D18-BDE9-457D-A683-9EAD70113430}"/>
              </a:ext>
            </a:extLst>
          </p:cNvPr>
          <p:cNvSpPr txBox="1"/>
          <p:nvPr/>
        </p:nvSpPr>
        <p:spPr>
          <a:xfrm>
            <a:off x="705679" y="1825227"/>
            <a:ext cx="520147" cy="369332"/>
          </a:xfrm>
          <a:prstGeom prst="rect">
            <a:avLst/>
          </a:prstGeom>
          <a:noFill/>
        </p:spPr>
        <p:txBody>
          <a:bodyPr wrap="square" rtlCol="0">
            <a:spAutoFit/>
          </a:bodyPr>
          <a:lstStyle/>
          <a:p>
            <a:r>
              <a:rPr lang="it-IT" dirty="0"/>
              <a:t>M</a:t>
            </a:r>
          </a:p>
        </p:txBody>
      </p:sp>
      <p:sp>
        <p:nvSpPr>
          <p:cNvPr id="10" name="CasellaDiTesto 9">
            <a:extLst>
              <a:ext uri="{FF2B5EF4-FFF2-40B4-BE49-F238E27FC236}">
                <a16:creationId xmlns:a16="http://schemas.microsoft.com/office/drawing/2014/main" xmlns="" id="{7832ED6B-467C-431F-989C-34EDD726AA3A}"/>
              </a:ext>
            </a:extLst>
          </p:cNvPr>
          <p:cNvSpPr txBox="1"/>
          <p:nvPr/>
        </p:nvSpPr>
        <p:spPr>
          <a:xfrm>
            <a:off x="5850835" y="192397"/>
            <a:ext cx="3955774" cy="523220"/>
          </a:xfrm>
          <a:prstGeom prst="rect">
            <a:avLst/>
          </a:prstGeom>
          <a:noFill/>
        </p:spPr>
        <p:txBody>
          <a:bodyPr wrap="square" rtlCol="0">
            <a:spAutoFit/>
          </a:bodyPr>
          <a:lstStyle/>
          <a:p>
            <a:r>
              <a:rPr lang="it-IT" sz="2800" b="1" dirty="0"/>
              <a:t>LE QUOTE VINCOLATE</a:t>
            </a:r>
          </a:p>
        </p:txBody>
      </p:sp>
      <p:pic>
        <p:nvPicPr>
          <p:cNvPr id="2" name="Immagine 1">
            <a:extLst>
              <a:ext uri="{FF2B5EF4-FFF2-40B4-BE49-F238E27FC236}">
                <a16:creationId xmlns:a16="http://schemas.microsoft.com/office/drawing/2014/main" xmlns="" id="{2E95EE08-761C-412B-80D7-BE92BA2F1ED1}"/>
              </a:ext>
            </a:extLst>
          </p:cNvPr>
          <p:cNvPicPr>
            <a:picLocks noChangeAspect="1"/>
          </p:cNvPicPr>
          <p:nvPr/>
        </p:nvPicPr>
        <p:blipFill>
          <a:blip r:embed="rId2"/>
          <a:stretch>
            <a:fillRect/>
          </a:stretch>
        </p:blipFill>
        <p:spPr>
          <a:xfrm>
            <a:off x="127409" y="192397"/>
            <a:ext cx="2667830" cy="873596"/>
          </a:xfrm>
          <a:prstGeom prst="rect">
            <a:avLst/>
          </a:prstGeom>
        </p:spPr>
      </p:pic>
      <p:sp>
        <p:nvSpPr>
          <p:cNvPr id="3" name="CasellaDiTesto 2">
            <a:extLst>
              <a:ext uri="{FF2B5EF4-FFF2-40B4-BE49-F238E27FC236}">
                <a16:creationId xmlns:a16="http://schemas.microsoft.com/office/drawing/2014/main" xmlns="" id="{86D9DCE6-CD1A-411F-B3AA-1C87983ECF2B}"/>
              </a:ext>
            </a:extLst>
          </p:cNvPr>
          <p:cNvSpPr txBox="1"/>
          <p:nvPr/>
        </p:nvSpPr>
        <p:spPr>
          <a:xfrm>
            <a:off x="1482101" y="5465274"/>
            <a:ext cx="3029092" cy="1200329"/>
          </a:xfrm>
          <a:prstGeom prst="rect">
            <a:avLst/>
          </a:prstGeom>
          <a:noFill/>
        </p:spPr>
        <p:txBody>
          <a:bodyPr wrap="square" rtlCol="0">
            <a:spAutoFit/>
          </a:bodyPr>
          <a:lstStyle/>
          <a:p>
            <a:r>
              <a:rPr lang="it-IT" dirty="0">
                <a:solidFill>
                  <a:srgbClr val="FF0000"/>
                </a:solidFill>
              </a:rPr>
              <a:t>N.B. I totali delle colonne devono coincidere con gli importi indicati nel primo foglio di lavoro</a:t>
            </a:r>
          </a:p>
        </p:txBody>
      </p:sp>
      <p:cxnSp>
        <p:nvCxnSpPr>
          <p:cNvPr id="12" name="Connettore 2 11">
            <a:extLst>
              <a:ext uri="{FF2B5EF4-FFF2-40B4-BE49-F238E27FC236}">
                <a16:creationId xmlns:a16="http://schemas.microsoft.com/office/drawing/2014/main" xmlns="" id="{13C40FD6-BAE4-4E01-AEA3-EF9399AED0DB}"/>
              </a:ext>
            </a:extLst>
          </p:cNvPr>
          <p:cNvCxnSpPr>
            <a:cxnSpLocks/>
          </p:cNvCxnSpPr>
          <p:nvPr/>
        </p:nvCxnSpPr>
        <p:spPr>
          <a:xfrm flipH="1" flipV="1">
            <a:off x="588550" y="4992901"/>
            <a:ext cx="637276" cy="718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nettore 2 15">
            <a:extLst>
              <a:ext uri="{FF2B5EF4-FFF2-40B4-BE49-F238E27FC236}">
                <a16:creationId xmlns:a16="http://schemas.microsoft.com/office/drawing/2014/main" xmlns="" id="{2A5E9565-DCBD-43CA-A46D-B03B08430079}"/>
              </a:ext>
            </a:extLst>
          </p:cNvPr>
          <p:cNvCxnSpPr>
            <a:cxnSpLocks/>
          </p:cNvCxnSpPr>
          <p:nvPr/>
        </p:nvCxnSpPr>
        <p:spPr>
          <a:xfrm flipV="1">
            <a:off x="2344462" y="5032994"/>
            <a:ext cx="0" cy="4322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ttore 2 17">
            <a:extLst>
              <a:ext uri="{FF2B5EF4-FFF2-40B4-BE49-F238E27FC236}">
                <a16:creationId xmlns:a16="http://schemas.microsoft.com/office/drawing/2014/main" xmlns="" id="{D716DA6E-ACD8-4E0D-B9B6-EF2D07C2DC65}"/>
              </a:ext>
            </a:extLst>
          </p:cNvPr>
          <p:cNvCxnSpPr>
            <a:cxnSpLocks/>
          </p:cNvCxnSpPr>
          <p:nvPr/>
        </p:nvCxnSpPr>
        <p:spPr>
          <a:xfrm flipV="1">
            <a:off x="3636548" y="5032994"/>
            <a:ext cx="0" cy="4322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ttore 2 18">
            <a:extLst>
              <a:ext uri="{FF2B5EF4-FFF2-40B4-BE49-F238E27FC236}">
                <a16:creationId xmlns:a16="http://schemas.microsoft.com/office/drawing/2014/main" xmlns="" id="{3122CE65-4BC2-4DB5-9C09-46935BF8261E}"/>
              </a:ext>
            </a:extLst>
          </p:cNvPr>
          <p:cNvCxnSpPr>
            <a:cxnSpLocks/>
          </p:cNvCxnSpPr>
          <p:nvPr/>
        </p:nvCxnSpPr>
        <p:spPr>
          <a:xfrm flipV="1">
            <a:off x="4585736" y="5032994"/>
            <a:ext cx="787818" cy="6786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823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fade">
                                      <p:cBhvr>
                                        <p:cTn id="49" dur="1000"/>
                                        <p:tgtEl>
                                          <p:spTgt spid="3"/>
                                        </p:tgtEl>
                                      </p:cBhvr>
                                    </p:animEffect>
                                    <p:anim calcmode="lin" valueType="num">
                                      <p:cBhvr>
                                        <p:cTn id="50" dur="1000" fill="hold"/>
                                        <p:tgtEl>
                                          <p:spTgt spid="3"/>
                                        </p:tgtEl>
                                        <p:attrNameLst>
                                          <p:attrName>ppt_x</p:attrName>
                                        </p:attrNameLst>
                                      </p:cBhvr>
                                      <p:tavLst>
                                        <p:tav tm="0">
                                          <p:val>
                                            <p:strVal val="#ppt_x"/>
                                          </p:val>
                                        </p:tav>
                                        <p:tav tm="100000">
                                          <p:val>
                                            <p:strVal val="#ppt_x"/>
                                          </p:val>
                                        </p:tav>
                                      </p:tavLst>
                                    </p:anim>
                                    <p:anim calcmode="lin" valueType="num">
                                      <p:cBhvr>
                                        <p:cTn id="5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3001D10-06A7-4681-829E-6A655B401735}"/>
              </a:ext>
            </a:extLst>
          </p:cNvPr>
          <p:cNvSpPr>
            <a:spLocks noGrp="1"/>
          </p:cNvSpPr>
          <p:nvPr>
            <p:ph type="title"/>
          </p:nvPr>
        </p:nvSpPr>
        <p:spPr>
          <a:xfrm>
            <a:off x="7779025" y="220252"/>
            <a:ext cx="3369365" cy="1293028"/>
          </a:xfrm>
        </p:spPr>
        <p:txBody>
          <a:bodyPr/>
          <a:lstStyle/>
          <a:p>
            <a:r>
              <a:rPr lang="it-IT" dirty="0"/>
              <a:t>OBIETTIVI DI RISULTATO</a:t>
            </a:r>
          </a:p>
        </p:txBody>
      </p:sp>
      <p:graphicFrame>
        <p:nvGraphicFramePr>
          <p:cNvPr id="4" name="Segnaposto contenuto 3">
            <a:extLst>
              <a:ext uri="{FF2B5EF4-FFF2-40B4-BE49-F238E27FC236}">
                <a16:creationId xmlns:a16="http://schemas.microsoft.com/office/drawing/2014/main" xmlns="" id="{90070EB5-A628-4FC8-B956-5F9EB6F9A76F}"/>
              </a:ext>
            </a:extLst>
          </p:cNvPr>
          <p:cNvGraphicFramePr>
            <a:graphicFrameLocks noGrp="1"/>
          </p:cNvGraphicFramePr>
          <p:nvPr>
            <p:ph idx="1"/>
            <p:extLst>
              <p:ext uri="{D42A27DB-BD31-4B8C-83A1-F6EECF244321}">
                <p14:modId xmlns:p14="http://schemas.microsoft.com/office/powerpoint/2010/main" val="1582901535"/>
              </p:ext>
            </p:extLst>
          </p:nvPr>
        </p:nvGraphicFramePr>
        <p:xfrm>
          <a:off x="384314" y="2193925"/>
          <a:ext cx="10641495" cy="4207977"/>
        </p:xfrm>
        <a:graphic>
          <a:graphicData uri="http://schemas.openxmlformats.org/drawingml/2006/table">
            <a:tbl>
              <a:tblPr/>
              <a:tblGrid>
                <a:gridCol w="2896063">
                  <a:extLst>
                    <a:ext uri="{9D8B030D-6E8A-4147-A177-3AD203B41FA5}">
                      <a16:colId xmlns:a16="http://schemas.microsoft.com/office/drawing/2014/main" xmlns="" val="1590733419"/>
                    </a:ext>
                  </a:extLst>
                </a:gridCol>
                <a:gridCol w="2929953">
                  <a:extLst>
                    <a:ext uri="{9D8B030D-6E8A-4147-A177-3AD203B41FA5}">
                      <a16:colId xmlns:a16="http://schemas.microsoft.com/office/drawing/2014/main" xmlns="" val="1952180265"/>
                    </a:ext>
                  </a:extLst>
                </a:gridCol>
                <a:gridCol w="2486303">
                  <a:extLst>
                    <a:ext uri="{9D8B030D-6E8A-4147-A177-3AD203B41FA5}">
                      <a16:colId xmlns:a16="http://schemas.microsoft.com/office/drawing/2014/main" xmlns="" val="3737818823"/>
                    </a:ext>
                  </a:extLst>
                </a:gridCol>
                <a:gridCol w="2329176">
                  <a:extLst>
                    <a:ext uri="{9D8B030D-6E8A-4147-A177-3AD203B41FA5}">
                      <a16:colId xmlns:a16="http://schemas.microsoft.com/office/drawing/2014/main" xmlns="" val="1521175193"/>
                    </a:ext>
                  </a:extLst>
                </a:gridCol>
              </a:tblGrid>
              <a:tr h="319644">
                <a:tc>
                  <a:txBody>
                    <a:bodyPr/>
                    <a:lstStyle/>
                    <a:p>
                      <a:pPr algn="l" fontAlgn="b"/>
                      <a:r>
                        <a:rPr lang="it-IT" sz="1100" b="1" i="0" u="none" strike="noStrike" dirty="0">
                          <a:solidFill>
                            <a:srgbClr val="000000"/>
                          </a:solidFill>
                          <a:effectLst/>
                          <a:latin typeface="Calibri" panose="020F0502020204030204" pitchFamily="34" charset="0"/>
                        </a:rPr>
                        <a:t>OBIETTIVO</a:t>
                      </a:r>
                    </a:p>
                  </a:txBody>
                  <a:tcPr marL="7991" marR="7991" marT="79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INDICATORE DI RISULTATO</a:t>
                      </a:r>
                    </a:p>
                  </a:txBody>
                  <a:tcPr marL="7991" marR="7991" marT="79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DATI AL 31.12.2018 (servizi educativi) E AL 31.12.2019 (scuole dell'infanzia)*</a:t>
                      </a:r>
                    </a:p>
                  </a:txBody>
                  <a:tcPr marL="7991" marR="7991" marT="79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DATI ATTESI AL 31.12.2022</a:t>
                      </a:r>
                    </a:p>
                  </a:txBody>
                  <a:tcPr marL="7991" marR="7991" marT="79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94035100"/>
                  </a:ext>
                </a:extLst>
              </a:tr>
              <a:tr h="1189074">
                <a:tc>
                  <a:txBody>
                    <a:bodyPr/>
                    <a:lstStyle/>
                    <a:p>
                      <a:pPr algn="l" fontAlgn="b"/>
                      <a:r>
                        <a:rPr lang="it-IT" sz="1100" b="0" i="0" u="none" strike="noStrike" dirty="0">
                          <a:solidFill>
                            <a:srgbClr val="000000"/>
                          </a:solidFill>
                          <a:effectLst/>
                          <a:latin typeface="Calibri" panose="020F0502020204030204" pitchFamily="34" charset="0"/>
                        </a:rPr>
                        <a:t>Progressivo consolidamento, ampliamento, nonché accessibilità dei servizi educativi per l’infanzia, anche attraverso un loro riequilibrio territoriale, con l’obiettivo tendenziale di raggiungere almeno il 33 per cento di copertura della popolazione sotto i tre anni di età a livello nazionale                                              (d.lgs. 65/2017, art. 4, c. 1. lett. a)</a:t>
                      </a:r>
                    </a:p>
                  </a:txBody>
                  <a:tcPr marL="7991" marR="7991" marT="79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0" i="0" u="none" strike="noStrike" dirty="0">
                          <a:solidFill>
                            <a:srgbClr val="000000"/>
                          </a:solidFill>
                          <a:effectLst/>
                          <a:latin typeface="Calibri" panose="020F0502020204030204" pitchFamily="34" charset="0"/>
                        </a:rPr>
                        <a:t>Percentuale di copertura dei servizi educativi (n. posti per 100 bambini)  - (ISTAT tav. 1.9)</a:t>
                      </a:r>
                    </a:p>
                  </a:txBody>
                  <a:tcPr marL="7991" marR="7991" marT="79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100" b="0" i="0" u="none" strike="noStrike" dirty="0">
                          <a:solidFill>
                            <a:srgbClr val="000000"/>
                          </a:solidFill>
                          <a:effectLst/>
                          <a:latin typeface="Calibri" panose="020F0502020204030204" pitchFamily="34" charset="0"/>
                        </a:rPr>
                        <a:t> </a:t>
                      </a:r>
                    </a:p>
                  </a:txBody>
                  <a:tcPr marL="7991" marR="7991" marT="79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100" b="0" i="0" u="none" strike="noStrike" dirty="0">
                          <a:solidFill>
                            <a:srgbClr val="000000"/>
                          </a:solidFill>
                          <a:effectLst/>
                          <a:latin typeface="Calibri" panose="020F0502020204030204" pitchFamily="34" charset="0"/>
                        </a:rPr>
                        <a:t> </a:t>
                      </a:r>
                    </a:p>
                  </a:txBody>
                  <a:tcPr marL="7991" marR="7991" marT="79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18740016"/>
                  </a:ext>
                </a:extLst>
              </a:tr>
              <a:tr h="1013270">
                <a:tc>
                  <a:txBody>
                    <a:bodyPr/>
                    <a:lstStyle/>
                    <a:p>
                      <a:pPr algn="l" fontAlgn="ctr"/>
                      <a:r>
                        <a:rPr lang="it-IT" sz="1100" b="0" i="0" u="none" strike="noStrike">
                          <a:solidFill>
                            <a:srgbClr val="000000"/>
                          </a:solidFill>
                          <a:effectLst/>
                          <a:latin typeface="Calibri" panose="020F0502020204030204" pitchFamily="34" charset="0"/>
                        </a:rPr>
                        <a:t>Graduale diffusione a livello territoriale dei servizi educativi per l’infanzia, con l’obiettivo tendenziale di raggiungere il 75 per cento di copertura dei Comuni, in forma singola o associata                                               (d.lgs. 65/2017, art. 4, c. 1, lett. b)</a:t>
                      </a:r>
                    </a:p>
                  </a:txBody>
                  <a:tcPr marL="7991" marR="7991" marT="79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effectLst/>
                          <a:latin typeface="Calibri" panose="020F0502020204030204" pitchFamily="34" charset="0"/>
                        </a:rPr>
                        <a:t>Percentuale di comuni coperti da servizi per la prima infanzia - (ISTAT tav. 1.6)</a:t>
                      </a:r>
                    </a:p>
                  </a:txBody>
                  <a:tcPr marL="7991" marR="7991" marT="79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7991" marR="7991" marT="79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100" b="0" i="0" u="none" strike="noStrike" dirty="0">
                          <a:solidFill>
                            <a:srgbClr val="000000"/>
                          </a:solidFill>
                          <a:effectLst/>
                          <a:latin typeface="Calibri" panose="020F0502020204030204" pitchFamily="34" charset="0"/>
                        </a:rPr>
                        <a:t> </a:t>
                      </a:r>
                    </a:p>
                  </a:txBody>
                  <a:tcPr marL="7991" marR="7991" marT="79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24060496"/>
                  </a:ext>
                </a:extLst>
              </a:tr>
              <a:tr h="719198">
                <a:tc>
                  <a:txBody>
                    <a:bodyPr/>
                    <a:lstStyle/>
                    <a:p>
                      <a:pPr algn="l" fontAlgn="ctr"/>
                      <a:r>
                        <a:rPr lang="it-IT" sz="1100" b="0" i="0" u="none" strike="noStrike">
                          <a:solidFill>
                            <a:srgbClr val="000000"/>
                          </a:solidFill>
                          <a:effectLst/>
                          <a:latin typeface="Calibri" panose="020F0502020204030204" pitchFamily="34" charset="0"/>
                        </a:rPr>
                        <a:t>Generalizzazione progressiva, sotto il profilo quantitativo e qualitativo, della scuola dell’infanzia per le bambine e i bambini dai tre ai sei anni d’età         (d.lgs. 65/2017, art. 4, c. 1, lett. c)</a:t>
                      </a:r>
                    </a:p>
                  </a:txBody>
                  <a:tcPr marL="7991" marR="7991" marT="79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effectLst/>
                          <a:latin typeface="Calibri" panose="020F0502020204030204" pitchFamily="34" charset="0"/>
                        </a:rPr>
                        <a:t>Percentuale di copertura del servizio rispetto alla popolazione con età compresa tra 3 e 5 anni (frequentanti rispetto alla popolazione)</a:t>
                      </a:r>
                    </a:p>
                  </a:txBody>
                  <a:tcPr marL="7991" marR="7991" marT="79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100" b="0" i="0" u="none" strike="noStrike" dirty="0">
                          <a:solidFill>
                            <a:srgbClr val="000000"/>
                          </a:solidFill>
                          <a:effectLst/>
                          <a:latin typeface="Calibri" panose="020F0502020204030204" pitchFamily="34" charset="0"/>
                        </a:rPr>
                        <a:t> </a:t>
                      </a:r>
                    </a:p>
                  </a:txBody>
                  <a:tcPr marL="7991" marR="7991" marT="79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100" b="0" i="0" u="none" strike="noStrike" dirty="0">
                          <a:solidFill>
                            <a:srgbClr val="000000"/>
                          </a:solidFill>
                          <a:effectLst/>
                          <a:latin typeface="Calibri" panose="020F0502020204030204" pitchFamily="34" charset="0"/>
                        </a:rPr>
                        <a:t> </a:t>
                      </a:r>
                    </a:p>
                  </a:txBody>
                  <a:tcPr marL="7991" marR="7991" marT="79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76564296"/>
                  </a:ext>
                </a:extLst>
              </a:tr>
              <a:tr h="783127">
                <a:tc>
                  <a:txBody>
                    <a:bodyPr/>
                    <a:lstStyle/>
                    <a:p>
                      <a:pPr algn="l" fontAlgn="ctr"/>
                      <a:r>
                        <a:rPr lang="it-IT" sz="1100" b="0" i="0" u="none" strike="noStrike">
                          <a:solidFill>
                            <a:srgbClr val="000000"/>
                          </a:solidFill>
                          <a:effectLst/>
                          <a:latin typeface="Calibri" panose="020F0502020204030204" pitchFamily="34" charset="0"/>
                        </a:rPr>
                        <a:t>Graduale superamento degli anticipi di iscrizione alla scuola dell'infanzia statale e paritaria</a:t>
                      </a:r>
                    </a:p>
                  </a:txBody>
                  <a:tcPr marL="7991" marR="7991" marT="79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effectLst/>
                          <a:latin typeface="Calibri" panose="020F0502020204030204" pitchFamily="34" charset="0"/>
                        </a:rPr>
                        <a:t>Percentuale di anticipatari sui residenti di due anni </a:t>
                      </a:r>
                    </a:p>
                  </a:txBody>
                  <a:tcPr marL="7991" marR="7991" marT="79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7991" marR="7991" marT="79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100" b="0" i="0" u="none" strike="noStrike" dirty="0">
                          <a:solidFill>
                            <a:srgbClr val="000000"/>
                          </a:solidFill>
                          <a:effectLst/>
                          <a:latin typeface="Calibri" panose="020F0502020204030204" pitchFamily="34" charset="0"/>
                        </a:rPr>
                        <a:t> </a:t>
                      </a:r>
                    </a:p>
                  </a:txBody>
                  <a:tcPr marL="7991" marR="7991" marT="79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39163305"/>
                  </a:ext>
                </a:extLst>
              </a:tr>
            </a:tbl>
          </a:graphicData>
        </a:graphic>
      </p:graphicFrame>
      <p:sp>
        <p:nvSpPr>
          <p:cNvPr id="5" name="CasellaDiTesto 4">
            <a:extLst>
              <a:ext uri="{FF2B5EF4-FFF2-40B4-BE49-F238E27FC236}">
                <a16:creationId xmlns:a16="http://schemas.microsoft.com/office/drawing/2014/main" xmlns="" id="{6CD7E37B-9D08-4E72-B3A9-6A9CA29F6544}"/>
              </a:ext>
            </a:extLst>
          </p:cNvPr>
          <p:cNvSpPr txBox="1"/>
          <p:nvPr/>
        </p:nvSpPr>
        <p:spPr>
          <a:xfrm>
            <a:off x="0" y="220252"/>
            <a:ext cx="7072522" cy="1754326"/>
          </a:xfrm>
          <a:prstGeom prst="rect">
            <a:avLst/>
          </a:prstGeom>
          <a:solidFill>
            <a:schemeClr val="accent1"/>
          </a:solidFill>
        </p:spPr>
        <p:txBody>
          <a:bodyPr wrap="square" rtlCol="0">
            <a:spAutoFit/>
          </a:bodyPr>
          <a:lstStyle/>
          <a:p>
            <a:r>
              <a:rPr lang="it-IT" sz="1800" kern="50" dirty="0">
                <a:solidFill>
                  <a:schemeClr val="bg1"/>
                </a:solidFill>
                <a:effectLst/>
                <a:latin typeface="Times New Roman" panose="02020603050405020304" pitchFamily="18" charset="0"/>
                <a:ea typeface="SimSun" panose="02010600030101010101" pitchFamily="2" charset="-122"/>
              </a:rPr>
              <a:t>Novità: viene richiesto alla Regione di individuare gli obiettivi di risultato che intende raggiungere con le risorse assegnate, in coerenza con gli obiettivi strategici del </a:t>
            </a:r>
            <a:r>
              <a:rPr lang="it-IT" sz="1800" i="1" kern="50" dirty="0">
                <a:solidFill>
                  <a:schemeClr val="bg1"/>
                </a:solidFill>
                <a:effectLst/>
                <a:latin typeface="Times New Roman" panose="02020603050405020304" pitchFamily="18" charset="0"/>
                <a:ea typeface="SimSun" panose="02010600030101010101" pitchFamily="2" charset="-122"/>
              </a:rPr>
              <a:t>decreto legislativo 65/2017 (art. 4)</a:t>
            </a:r>
            <a:r>
              <a:rPr lang="it-IT" sz="1800" kern="50" dirty="0">
                <a:solidFill>
                  <a:schemeClr val="bg1"/>
                </a:solidFill>
                <a:effectLst/>
                <a:latin typeface="Times New Roman" panose="02020603050405020304" pitchFamily="18" charset="0"/>
                <a:ea typeface="SimSun" panose="02010600030101010101" pitchFamily="2" charset="-122"/>
              </a:rPr>
              <a:t>. Lo scopo è aiutare la Regione a monitorare i progressi nel consolidamento e ampliamento del sistema 0-6 e a valutare la coerenza tra le misure adottate e gli obiettivi effettivamente raggiunti.</a:t>
            </a:r>
            <a:endParaRPr lang="it-IT" dirty="0">
              <a:solidFill>
                <a:schemeClr val="bg1"/>
              </a:solidFill>
            </a:endParaRPr>
          </a:p>
        </p:txBody>
      </p:sp>
    </p:spTree>
    <p:extLst>
      <p:ext uri="{BB962C8B-B14F-4D97-AF65-F5344CB8AC3E}">
        <p14:creationId xmlns:p14="http://schemas.microsoft.com/office/powerpoint/2010/main" val="4126213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Segnaposto contenuto 8">
            <a:extLst>
              <a:ext uri="{FF2B5EF4-FFF2-40B4-BE49-F238E27FC236}">
                <a16:creationId xmlns:a16="http://schemas.microsoft.com/office/drawing/2014/main" xmlns="" id="{0B36BA26-7013-4401-8356-7150B6B535DF}"/>
              </a:ext>
            </a:extLst>
          </p:cNvPr>
          <p:cNvGraphicFramePr>
            <a:graphicFrameLocks noGrp="1"/>
          </p:cNvGraphicFramePr>
          <p:nvPr>
            <p:ph sz="half" idx="1"/>
            <p:extLst>
              <p:ext uri="{D42A27DB-BD31-4B8C-83A1-F6EECF244321}">
                <p14:modId xmlns:p14="http://schemas.microsoft.com/office/powerpoint/2010/main" val="4270690740"/>
              </p:ext>
            </p:extLst>
          </p:nvPr>
        </p:nvGraphicFramePr>
        <p:xfrm>
          <a:off x="407504" y="1702162"/>
          <a:ext cx="5105400" cy="4281613"/>
        </p:xfrm>
        <a:graphic>
          <a:graphicData uri="http://schemas.openxmlformats.org/drawingml/2006/table">
            <a:tbl>
              <a:tblPr/>
              <a:tblGrid>
                <a:gridCol w="2761795">
                  <a:extLst>
                    <a:ext uri="{9D8B030D-6E8A-4147-A177-3AD203B41FA5}">
                      <a16:colId xmlns:a16="http://schemas.microsoft.com/office/drawing/2014/main" xmlns="" val="2765259038"/>
                    </a:ext>
                  </a:extLst>
                </a:gridCol>
                <a:gridCol w="2343605">
                  <a:extLst>
                    <a:ext uri="{9D8B030D-6E8A-4147-A177-3AD203B41FA5}">
                      <a16:colId xmlns:a16="http://schemas.microsoft.com/office/drawing/2014/main" xmlns="" val="766641987"/>
                    </a:ext>
                  </a:extLst>
                </a:gridCol>
              </a:tblGrid>
              <a:tr h="319644">
                <a:tc>
                  <a:txBody>
                    <a:bodyPr/>
                    <a:lstStyle/>
                    <a:p>
                      <a:pPr algn="ctr" fontAlgn="b"/>
                      <a:r>
                        <a:rPr lang="it-IT" sz="1200" b="1" i="0" u="none" strike="noStrike" dirty="0">
                          <a:solidFill>
                            <a:srgbClr val="000000"/>
                          </a:solidFill>
                          <a:effectLst/>
                          <a:latin typeface="Calibri" panose="020F0502020204030204" pitchFamily="34" charset="0"/>
                        </a:rPr>
                        <a:t>INDICATORE DI RISULTATO</a:t>
                      </a:r>
                    </a:p>
                  </a:txBody>
                  <a:tcPr marL="7991" marR="7991" marT="79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200" b="1" i="0" u="none" strike="noStrike">
                          <a:solidFill>
                            <a:srgbClr val="000000"/>
                          </a:solidFill>
                          <a:effectLst/>
                          <a:latin typeface="Calibri" panose="020F0502020204030204" pitchFamily="34" charset="0"/>
                        </a:rPr>
                        <a:t>DATI AL 31.12.2018 (servizi educativi) E AL 31.12.2019 (scuole dell'infanzia)*</a:t>
                      </a:r>
                    </a:p>
                  </a:txBody>
                  <a:tcPr marL="7991" marR="7991" marT="79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83748288"/>
                  </a:ext>
                </a:extLst>
              </a:tr>
              <a:tr h="1189074">
                <a:tc>
                  <a:txBody>
                    <a:bodyPr/>
                    <a:lstStyle/>
                    <a:p>
                      <a:pPr algn="ctr" fontAlgn="ctr"/>
                      <a:r>
                        <a:rPr lang="it-IT" sz="1200" b="0" i="0" u="none" strike="noStrike" dirty="0">
                          <a:solidFill>
                            <a:srgbClr val="000000"/>
                          </a:solidFill>
                          <a:effectLst/>
                          <a:latin typeface="Calibri" panose="020F0502020204030204" pitchFamily="34" charset="0"/>
                        </a:rPr>
                        <a:t>Percentuale di copertura dei servizi educativi (n. posti per 100 bambini)  - (ISTAT tav. 1.9)</a:t>
                      </a:r>
                    </a:p>
                  </a:txBody>
                  <a:tcPr marL="7991" marR="7991" marT="79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panose="020F0502020204030204" pitchFamily="34" charset="0"/>
                        </a:rPr>
                        <a:t> </a:t>
                      </a:r>
                    </a:p>
                  </a:txBody>
                  <a:tcPr marL="7991" marR="7991" marT="79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03478444"/>
                  </a:ext>
                </a:extLst>
              </a:tr>
              <a:tr h="1013270">
                <a:tc>
                  <a:txBody>
                    <a:bodyPr/>
                    <a:lstStyle/>
                    <a:p>
                      <a:pPr algn="ctr" fontAlgn="ctr"/>
                      <a:r>
                        <a:rPr lang="it-IT" sz="1200" b="0" i="0" u="none" strike="noStrike">
                          <a:solidFill>
                            <a:srgbClr val="000000"/>
                          </a:solidFill>
                          <a:effectLst/>
                          <a:latin typeface="Calibri" panose="020F0502020204030204" pitchFamily="34" charset="0"/>
                        </a:rPr>
                        <a:t>Percentuale di comuni coperti da servizi per la prima infanzia - (ISTAT tav. 1.6)</a:t>
                      </a:r>
                    </a:p>
                  </a:txBody>
                  <a:tcPr marL="7991" marR="7991" marT="79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panose="020F0502020204030204" pitchFamily="34" charset="0"/>
                        </a:rPr>
                        <a:t> </a:t>
                      </a:r>
                    </a:p>
                  </a:txBody>
                  <a:tcPr marL="7991" marR="7991" marT="79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57020279"/>
                  </a:ext>
                </a:extLst>
              </a:tr>
              <a:tr h="719198">
                <a:tc>
                  <a:txBody>
                    <a:bodyPr/>
                    <a:lstStyle/>
                    <a:p>
                      <a:pPr algn="ctr" fontAlgn="ctr"/>
                      <a:r>
                        <a:rPr lang="it-IT" sz="1200" b="0" i="0" u="none" strike="noStrike" dirty="0">
                          <a:solidFill>
                            <a:srgbClr val="000000"/>
                          </a:solidFill>
                          <a:effectLst/>
                          <a:latin typeface="Calibri" panose="020F0502020204030204" pitchFamily="34" charset="0"/>
                        </a:rPr>
                        <a:t>Percentuale di copertura del servizio rispetto alla popolazione con età compresa tra 3 e 5 anni (frequentanti rispetto alla popolazione)</a:t>
                      </a:r>
                    </a:p>
                  </a:txBody>
                  <a:tcPr marL="7991" marR="7991" marT="79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panose="020F0502020204030204" pitchFamily="34" charset="0"/>
                        </a:rPr>
                        <a:t> </a:t>
                      </a:r>
                    </a:p>
                  </a:txBody>
                  <a:tcPr marL="7991" marR="7991" marT="79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09927648"/>
                  </a:ext>
                </a:extLst>
              </a:tr>
              <a:tr h="783127">
                <a:tc>
                  <a:txBody>
                    <a:bodyPr/>
                    <a:lstStyle/>
                    <a:p>
                      <a:pPr algn="ctr" fontAlgn="ctr"/>
                      <a:r>
                        <a:rPr lang="it-IT" sz="1200" b="0" i="0" u="none" strike="noStrike">
                          <a:solidFill>
                            <a:srgbClr val="000000"/>
                          </a:solidFill>
                          <a:effectLst/>
                          <a:latin typeface="Calibri" panose="020F0502020204030204" pitchFamily="34" charset="0"/>
                        </a:rPr>
                        <a:t>Percentuale di anticipatari sui residenti di due anni </a:t>
                      </a:r>
                    </a:p>
                  </a:txBody>
                  <a:tcPr marL="7991" marR="7991" marT="79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panose="020F0502020204030204" pitchFamily="34" charset="0"/>
                        </a:rPr>
                        <a:t> </a:t>
                      </a:r>
                    </a:p>
                  </a:txBody>
                  <a:tcPr marL="7991" marR="7991" marT="79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40816140"/>
                  </a:ext>
                </a:extLst>
              </a:tr>
            </a:tbl>
          </a:graphicData>
        </a:graphic>
      </p:graphicFrame>
      <p:sp>
        <p:nvSpPr>
          <p:cNvPr id="2" name="Titolo 1">
            <a:extLst>
              <a:ext uri="{FF2B5EF4-FFF2-40B4-BE49-F238E27FC236}">
                <a16:creationId xmlns:a16="http://schemas.microsoft.com/office/drawing/2014/main" xmlns="" id="{B8251C91-7863-492B-8301-5E0D1BE1F4FB}"/>
              </a:ext>
            </a:extLst>
          </p:cNvPr>
          <p:cNvSpPr>
            <a:spLocks noGrp="1"/>
          </p:cNvSpPr>
          <p:nvPr>
            <p:ph type="title"/>
          </p:nvPr>
        </p:nvSpPr>
        <p:spPr>
          <a:xfrm>
            <a:off x="0" y="29498"/>
            <a:ext cx="4492487" cy="1474454"/>
          </a:xfrm>
          <a:solidFill>
            <a:schemeClr val="bg1"/>
          </a:solidFill>
        </p:spPr>
        <p:txBody>
          <a:bodyPr>
            <a:normAutofit/>
          </a:bodyPr>
          <a:lstStyle/>
          <a:p>
            <a:r>
              <a:rPr lang="it-IT" sz="3200" b="1" dirty="0"/>
              <a:t>Da dove desumere i dati di partenza</a:t>
            </a:r>
          </a:p>
        </p:txBody>
      </p:sp>
      <p:graphicFrame>
        <p:nvGraphicFramePr>
          <p:cNvPr id="10" name="Segnaposto contenuto 9">
            <a:extLst>
              <a:ext uri="{FF2B5EF4-FFF2-40B4-BE49-F238E27FC236}">
                <a16:creationId xmlns:a16="http://schemas.microsoft.com/office/drawing/2014/main" xmlns="" id="{CB916D30-B3B9-4562-91DC-3A0A7EB278C7}"/>
              </a:ext>
            </a:extLst>
          </p:cNvPr>
          <p:cNvGraphicFramePr>
            <a:graphicFrameLocks noGrp="1"/>
          </p:cNvGraphicFramePr>
          <p:nvPr>
            <p:ph sz="half" idx="2"/>
            <p:extLst>
              <p:ext uri="{D42A27DB-BD31-4B8C-83A1-F6EECF244321}">
                <p14:modId xmlns:p14="http://schemas.microsoft.com/office/powerpoint/2010/main" val="380888781"/>
              </p:ext>
            </p:extLst>
          </p:nvPr>
        </p:nvGraphicFramePr>
        <p:xfrm>
          <a:off x="5989984" y="1503952"/>
          <a:ext cx="5900528" cy="4678035"/>
        </p:xfrm>
        <a:graphic>
          <a:graphicData uri="http://schemas.openxmlformats.org/drawingml/2006/table">
            <a:tbl>
              <a:tblPr/>
              <a:tblGrid>
                <a:gridCol w="707987">
                  <a:extLst>
                    <a:ext uri="{9D8B030D-6E8A-4147-A177-3AD203B41FA5}">
                      <a16:colId xmlns:a16="http://schemas.microsoft.com/office/drawing/2014/main" xmlns="" val="3219444038"/>
                    </a:ext>
                  </a:extLst>
                </a:gridCol>
                <a:gridCol w="577163">
                  <a:extLst>
                    <a:ext uri="{9D8B030D-6E8A-4147-A177-3AD203B41FA5}">
                      <a16:colId xmlns:a16="http://schemas.microsoft.com/office/drawing/2014/main" xmlns="" val="251065372"/>
                    </a:ext>
                  </a:extLst>
                </a:gridCol>
                <a:gridCol w="523294">
                  <a:extLst>
                    <a:ext uri="{9D8B030D-6E8A-4147-A177-3AD203B41FA5}">
                      <a16:colId xmlns:a16="http://schemas.microsoft.com/office/drawing/2014/main" xmlns="" val="1546652944"/>
                    </a:ext>
                  </a:extLst>
                </a:gridCol>
                <a:gridCol w="523294">
                  <a:extLst>
                    <a:ext uri="{9D8B030D-6E8A-4147-A177-3AD203B41FA5}">
                      <a16:colId xmlns:a16="http://schemas.microsoft.com/office/drawing/2014/main" xmlns="" val="1665956951"/>
                    </a:ext>
                  </a:extLst>
                </a:gridCol>
                <a:gridCol w="631032">
                  <a:extLst>
                    <a:ext uri="{9D8B030D-6E8A-4147-A177-3AD203B41FA5}">
                      <a16:colId xmlns:a16="http://schemas.microsoft.com/office/drawing/2014/main" xmlns="" val="103304983"/>
                    </a:ext>
                  </a:extLst>
                </a:gridCol>
                <a:gridCol w="709910">
                  <a:extLst>
                    <a:ext uri="{9D8B030D-6E8A-4147-A177-3AD203B41FA5}">
                      <a16:colId xmlns:a16="http://schemas.microsoft.com/office/drawing/2014/main" xmlns="" val="3580077137"/>
                    </a:ext>
                  </a:extLst>
                </a:gridCol>
                <a:gridCol w="623335">
                  <a:extLst>
                    <a:ext uri="{9D8B030D-6E8A-4147-A177-3AD203B41FA5}">
                      <a16:colId xmlns:a16="http://schemas.microsoft.com/office/drawing/2014/main" xmlns="" val="2037729234"/>
                    </a:ext>
                  </a:extLst>
                </a:gridCol>
                <a:gridCol w="640650">
                  <a:extLst>
                    <a:ext uri="{9D8B030D-6E8A-4147-A177-3AD203B41FA5}">
                      <a16:colId xmlns:a16="http://schemas.microsoft.com/office/drawing/2014/main" xmlns="" val="219725511"/>
                    </a:ext>
                  </a:extLst>
                </a:gridCol>
                <a:gridCol w="438644">
                  <a:extLst>
                    <a:ext uri="{9D8B030D-6E8A-4147-A177-3AD203B41FA5}">
                      <a16:colId xmlns:a16="http://schemas.microsoft.com/office/drawing/2014/main" xmlns="" val="3604961405"/>
                    </a:ext>
                  </a:extLst>
                </a:gridCol>
                <a:gridCol w="525219">
                  <a:extLst>
                    <a:ext uri="{9D8B030D-6E8A-4147-A177-3AD203B41FA5}">
                      <a16:colId xmlns:a16="http://schemas.microsoft.com/office/drawing/2014/main" xmlns="" val="3563144953"/>
                    </a:ext>
                  </a:extLst>
                </a:gridCol>
              </a:tblGrid>
              <a:tr h="128177">
                <a:tc gridSpan="10">
                  <a:txBody>
                    <a:bodyPr/>
                    <a:lstStyle/>
                    <a:p>
                      <a:pPr algn="l" fontAlgn="b"/>
                      <a:r>
                        <a:rPr lang="it-IT" sz="600" b="1" i="0" u="none" strike="noStrike">
                          <a:solidFill>
                            <a:srgbClr val="000000"/>
                          </a:solidFill>
                          <a:effectLst/>
                          <a:latin typeface="Calibri" panose="020F0502020204030204" pitchFamily="34" charset="0"/>
                        </a:rPr>
                        <a:t>ALLEGATO D - Indicatori per la misurazione del grado di raggiungimento degli obiettivi strategici</a:t>
                      </a:r>
                    </a:p>
                  </a:txBody>
                  <a:tcPr marL="4244" marR="4244" marT="424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782472584"/>
                  </a:ext>
                </a:extLst>
              </a:tr>
              <a:tr h="181954">
                <a:tc>
                  <a:txBody>
                    <a:bodyPr/>
                    <a:lstStyle/>
                    <a:p>
                      <a:pPr algn="l" fontAlgn="b"/>
                      <a:r>
                        <a:rPr lang="it-IT" sz="500" b="1" i="0" u="none" strike="noStrike">
                          <a:solidFill>
                            <a:srgbClr val="000000"/>
                          </a:solidFill>
                          <a:effectLst/>
                          <a:latin typeface="Calibri" panose="020F0502020204030204" pitchFamily="34" charset="0"/>
                        </a:rPr>
                        <a:t>Obiettivo - d.lgs. 65/2017</a:t>
                      </a:r>
                    </a:p>
                  </a:txBody>
                  <a:tcPr marL="4244" marR="4244" marT="424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244" marR="4244" marT="424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1" i="0" u="none" strike="noStrike">
                          <a:solidFill>
                            <a:srgbClr val="000000"/>
                          </a:solidFill>
                          <a:effectLst/>
                          <a:latin typeface="Calibri" panose="020F0502020204030204" pitchFamily="34" charset="0"/>
                        </a:rPr>
                        <a:t>art. 4, c. 1, lett. a)</a:t>
                      </a:r>
                    </a:p>
                  </a:txBody>
                  <a:tcPr marL="4244" marR="4244" marT="424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nn-NO" sz="400" b="1" i="0" u="none" strike="noStrike">
                          <a:solidFill>
                            <a:srgbClr val="000000"/>
                          </a:solidFill>
                          <a:effectLst/>
                          <a:latin typeface="Calibri" panose="020F0502020204030204" pitchFamily="34" charset="0"/>
                        </a:rPr>
                        <a:t>art. 4, c. 1, lett. b)</a:t>
                      </a:r>
                    </a:p>
                  </a:txBody>
                  <a:tcPr marL="4244" marR="4244" marT="424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244" marR="4244" marT="424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244" marR="4244" marT="424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nn-NO" sz="400" b="1" i="0" u="none" strike="noStrike">
                          <a:solidFill>
                            <a:srgbClr val="000000"/>
                          </a:solidFill>
                          <a:effectLst/>
                          <a:latin typeface="Calibri" panose="020F0502020204030204" pitchFamily="34" charset="0"/>
                        </a:rPr>
                        <a:t>art. 4, c. 1, lett. c)</a:t>
                      </a:r>
                    </a:p>
                  </a:txBody>
                  <a:tcPr marL="4244" marR="4244" marT="424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244" marR="4244" marT="424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 </a:t>
                      </a:r>
                    </a:p>
                  </a:txBody>
                  <a:tcPr marL="4244" marR="4244" marT="424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1" i="0" u="none" strike="noStrike">
                          <a:solidFill>
                            <a:srgbClr val="000000"/>
                          </a:solidFill>
                          <a:effectLst/>
                          <a:latin typeface="Calibri" panose="020F0502020204030204" pitchFamily="34" charset="0"/>
                        </a:rPr>
                        <a:t>art. 14, cc. 1 e 2</a:t>
                      </a:r>
                    </a:p>
                  </a:txBody>
                  <a:tcPr marL="4244" marR="4244" marT="424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95014711"/>
                  </a:ext>
                </a:extLst>
              </a:tr>
              <a:tr h="562009">
                <a:tc>
                  <a:txBody>
                    <a:bodyPr/>
                    <a:lstStyle/>
                    <a:p>
                      <a:pPr algn="l" fontAlgn="b"/>
                      <a:r>
                        <a:rPr lang="it-IT" sz="500" b="1" i="0" u="none" strike="noStrike">
                          <a:solidFill>
                            <a:srgbClr val="000000"/>
                          </a:solidFill>
                          <a:effectLst/>
                          <a:latin typeface="Calibri" panose="020F0502020204030204" pitchFamily="34" charset="0"/>
                        </a:rPr>
                        <a:t>REGIONE</a:t>
                      </a:r>
                    </a:p>
                  </a:txBody>
                  <a:tcPr marL="4244" marR="4244" marT="424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popolazione 0-2 all'1.1.2019      (fonte: ISTAT)</a:t>
                      </a:r>
                    </a:p>
                  </a:txBody>
                  <a:tcPr marL="4244" marR="4244" marT="424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400" b="0" i="0" u="none" strike="noStrike">
                          <a:solidFill>
                            <a:srgbClr val="000000"/>
                          </a:solidFill>
                          <a:effectLst/>
                          <a:latin typeface="Calibri" panose="020F0502020204030204" pitchFamily="34" charset="0"/>
                        </a:rPr>
                        <a:t>percentuale copertura servizi educativi (n. posti per 100 bambini) (fonte: Rapporto ISTAT 27 ottobre 2020 tav. 1.9)</a:t>
                      </a:r>
                    </a:p>
                  </a:txBody>
                  <a:tcPr marL="4244" marR="4244" marT="424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400" b="0" i="0" u="none" strike="noStrike">
                          <a:solidFill>
                            <a:srgbClr val="000000"/>
                          </a:solidFill>
                          <a:effectLst/>
                          <a:latin typeface="Calibri" panose="020F0502020204030204" pitchFamily="34" charset="0"/>
                        </a:rPr>
                        <a:t>percentuale di comuni coperti da servizi per la prima infanzia (fonte: Rapporto ISTAT 27 ottobre 2020 tav. 1.6)</a:t>
                      </a:r>
                    </a:p>
                  </a:txBody>
                  <a:tcPr marL="4244" marR="4244" marT="424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popolazione 3-5 all'1.1 2020     (fonte: ISTAT)</a:t>
                      </a:r>
                    </a:p>
                  </a:txBody>
                  <a:tcPr marL="4244" marR="4244" marT="424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400" b="0" i="0" u="none" strike="noStrike">
                          <a:solidFill>
                            <a:srgbClr val="000000"/>
                          </a:solidFill>
                          <a:effectLst/>
                          <a:latin typeface="Calibri" panose="020F0502020204030204" pitchFamily="34" charset="0"/>
                        </a:rPr>
                        <a:t>numero iscritti di 3-4-5 anni alle scuole dell'infanzia statali e paritarie a.s. 2019/2020                            N.B. sono esclusi gli anticipatari                   (fonte: Rilevazioni sulle scuole - Dati Generali)</a:t>
                      </a:r>
                    </a:p>
                  </a:txBody>
                  <a:tcPr marL="4244" marR="4244" marT="424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400" b="0" i="0" u="none" strike="noStrike">
                          <a:solidFill>
                            <a:srgbClr val="000000"/>
                          </a:solidFill>
                          <a:effectLst/>
                          <a:latin typeface="Calibri" panose="020F0502020204030204" pitchFamily="34" charset="0"/>
                        </a:rPr>
                        <a:t>percentuale iscritti rispetto a popolazione residente 3-4-5 anni (calcolata su dati ISTAT e MI)</a:t>
                      </a:r>
                    </a:p>
                  </a:txBody>
                  <a:tcPr marL="4244" marR="4244" marT="424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panose="020F0502020204030204" pitchFamily="34" charset="0"/>
                        </a:rPr>
                        <a:t>popolazione residente di 2 anni all'1.1.2020 (fonte: ISTAT)</a:t>
                      </a:r>
                    </a:p>
                  </a:txBody>
                  <a:tcPr marL="4244" marR="4244" marT="424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400" b="0" i="0" u="none" strike="noStrike">
                          <a:solidFill>
                            <a:srgbClr val="000000"/>
                          </a:solidFill>
                          <a:effectLst/>
                          <a:latin typeface="Calibri" panose="020F0502020204030204" pitchFamily="34" charset="0"/>
                        </a:rPr>
                        <a:t>numero alunni anticipatari a.s. 2019/2020 (fonte: Rilevazioni sulle scuole - Dati Generali)</a:t>
                      </a:r>
                    </a:p>
                  </a:txBody>
                  <a:tcPr marL="4244" marR="4244" marT="424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400" b="0" i="0" u="none" strike="noStrike">
                          <a:solidFill>
                            <a:srgbClr val="000000"/>
                          </a:solidFill>
                          <a:effectLst/>
                          <a:latin typeface="Calibri" panose="020F0502020204030204" pitchFamily="34" charset="0"/>
                        </a:rPr>
                        <a:t>percentuale di anticipatari sui residenti di due anni (calcolata su dati ISTAT e MI)</a:t>
                      </a:r>
                    </a:p>
                  </a:txBody>
                  <a:tcPr marL="4244" marR="4244" marT="424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11942005"/>
                  </a:ext>
                </a:extLst>
              </a:tr>
              <a:tr h="178463">
                <a:tc>
                  <a:txBody>
                    <a:bodyPr/>
                    <a:lstStyle/>
                    <a:p>
                      <a:pPr algn="l" fontAlgn="t"/>
                      <a:r>
                        <a:rPr lang="it-IT" sz="400" b="1" i="0" u="none" strike="noStrike">
                          <a:solidFill>
                            <a:srgbClr val="000000"/>
                          </a:solidFill>
                          <a:effectLst/>
                          <a:latin typeface="Verdana" panose="020B0604030504040204" pitchFamily="34" charset="0"/>
                        </a:rPr>
                        <a:t>Piemonte</a:t>
                      </a:r>
                    </a:p>
                  </a:txBody>
                  <a:tcPr marL="4244" marR="4244" marT="42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500" b="0" i="0" u="none" strike="noStrike">
                          <a:solidFill>
                            <a:srgbClr val="000000"/>
                          </a:solidFill>
                          <a:effectLst/>
                          <a:latin typeface="Calibri" panose="020F0502020204030204" pitchFamily="34" charset="0"/>
                        </a:rPr>
                        <a:t>91.226</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                   28,6 </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500" b="0" i="0" u="none" strike="noStrike">
                          <a:solidFill>
                            <a:srgbClr val="000000"/>
                          </a:solidFill>
                          <a:effectLst/>
                          <a:latin typeface="Calibri" panose="020F0502020204030204" pitchFamily="34" charset="0"/>
                        </a:rPr>
                        <a:t>34,7 </a:t>
                      </a:r>
                    </a:p>
                  </a:txBody>
                  <a:tcPr marL="4244" marR="4244" marT="4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99.067</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93.189</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94,07%</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30.833</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4.049</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13,13%</a:t>
                      </a:r>
                    </a:p>
                  </a:txBody>
                  <a:tcPr marL="4244" marR="4244" marT="424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69872008"/>
                  </a:ext>
                </a:extLst>
              </a:tr>
              <a:tr h="178463">
                <a:tc>
                  <a:txBody>
                    <a:bodyPr/>
                    <a:lstStyle/>
                    <a:p>
                      <a:pPr algn="l" fontAlgn="t"/>
                      <a:r>
                        <a:rPr lang="it-IT" sz="400" b="1" i="0" u="none" strike="noStrike">
                          <a:solidFill>
                            <a:srgbClr val="000000"/>
                          </a:solidFill>
                          <a:effectLst/>
                          <a:latin typeface="Verdana" panose="020B0604030504040204" pitchFamily="34" charset="0"/>
                        </a:rPr>
                        <a:t>Valle d'Aosta</a:t>
                      </a:r>
                    </a:p>
                  </a:txBody>
                  <a:tcPr marL="4244" marR="4244" marT="42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2.733</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                   45,7 </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it-IT" sz="500" b="0" i="0" u="none" strike="noStrike">
                          <a:solidFill>
                            <a:srgbClr val="000000"/>
                          </a:solidFill>
                          <a:effectLst/>
                          <a:latin typeface="Calibri" panose="020F0502020204030204" pitchFamily="34" charset="0"/>
                        </a:rPr>
                        <a:t>100,0 </a:t>
                      </a:r>
                    </a:p>
                  </a:txBody>
                  <a:tcPr marL="4244" marR="4244" marT="4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2.962</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2.810</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94,87%</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888</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63</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7,09%</a:t>
                      </a:r>
                    </a:p>
                  </a:txBody>
                  <a:tcPr marL="4244" marR="4244" marT="424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xmlns="" val="39379628"/>
                  </a:ext>
                </a:extLst>
              </a:tr>
              <a:tr h="178463">
                <a:tc>
                  <a:txBody>
                    <a:bodyPr/>
                    <a:lstStyle/>
                    <a:p>
                      <a:pPr algn="l" fontAlgn="t"/>
                      <a:r>
                        <a:rPr lang="it-IT" sz="400" b="1" i="0" u="none" strike="noStrike">
                          <a:solidFill>
                            <a:srgbClr val="000000"/>
                          </a:solidFill>
                          <a:effectLst/>
                          <a:latin typeface="Verdana" panose="020B0604030504040204" pitchFamily="34" charset="0"/>
                        </a:rPr>
                        <a:t>Liguria</a:t>
                      </a:r>
                    </a:p>
                  </a:txBody>
                  <a:tcPr marL="4244" marR="4244" marT="42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500" b="0" i="0" u="none" strike="noStrike">
                          <a:solidFill>
                            <a:srgbClr val="000000"/>
                          </a:solidFill>
                          <a:effectLst/>
                          <a:latin typeface="Calibri" panose="020F0502020204030204" pitchFamily="34" charset="0"/>
                        </a:rPr>
                        <a:t>28.281</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                   31,3 </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500" b="0" i="0" u="none" strike="noStrike">
                          <a:solidFill>
                            <a:srgbClr val="000000"/>
                          </a:solidFill>
                          <a:effectLst/>
                          <a:latin typeface="Calibri" panose="020F0502020204030204" pitchFamily="34" charset="0"/>
                        </a:rPr>
                        <a:t>51,3 </a:t>
                      </a:r>
                    </a:p>
                  </a:txBody>
                  <a:tcPr marL="4244" marR="4244" marT="4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30.986</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29.175</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94,16%</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9.674</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1.327</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13,72%</a:t>
                      </a:r>
                    </a:p>
                  </a:txBody>
                  <a:tcPr marL="4244" marR="4244" marT="424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64424380"/>
                  </a:ext>
                </a:extLst>
              </a:tr>
              <a:tr h="178463">
                <a:tc>
                  <a:txBody>
                    <a:bodyPr/>
                    <a:lstStyle/>
                    <a:p>
                      <a:pPr algn="l" fontAlgn="t"/>
                      <a:r>
                        <a:rPr lang="it-IT" sz="400" b="1" i="0" u="none" strike="noStrike">
                          <a:solidFill>
                            <a:srgbClr val="000000"/>
                          </a:solidFill>
                          <a:effectLst/>
                          <a:latin typeface="Verdana" panose="020B0604030504040204" pitchFamily="34" charset="0"/>
                        </a:rPr>
                        <a:t>Lombardia</a:t>
                      </a:r>
                    </a:p>
                  </a:txBody>
                  <a:tcPr marL="4244" marR="4244" marT="42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236.096</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                   30,0 </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it-IT" sz="500" b="0" i="0" u="none" strike="noStrike">
                          <a:solidFill>
                            <a:srgbClr val="000000"/>
                          </a:solidFill>
                          <a:effectLst/>
                          <a:latin typeface="Calibri" panose="020F0502020204030204" pitchFamily="34" charset="0"/>
                        </a:rPr>
                        <a:t>80,5 </a:t>
                      </a:r>
                    </a:p>
                  </a:txBody>
                  <a:tcPr marL="4244" marR="4244" marT="4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254.609</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232.279</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91,23%</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79.620</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7.489</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9,41%</a:t>
                      </a:r>
                    </a:p>
                  </a:txBody>
                  <a:tcPr marL="4244" marR="4244" marT="424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xmlns="" val="1569308087"/>
                  </a:ext>
                </a:extLst>
              </a:tr>
              <a:tr h="138037">
                <a:tc>
                  <a:txBody>
                    <a:bodyPr/>
                    <a:lstStyle/>
                    <a:p>
                      <a:pPr algn="l" fontAlgn="t"/>
                      <a:r>
                        <a:rPr lang="it-IT" sz="400" b="1" i="0" u="none" strike="noStrike">
                          <a:solidFill>
                            <a:srgbClr val="000000"/>
                          </a:solidFill>
                          <a:effectLst/>
                          <a:latin typeface="Verdana" panose="020B0604030504040204" pitchFamily="34" charset="0"/>
                        </a:rPr>
                        <a:t>Prov. aut. Bolzano</a:t>
                      </a:r>
                    </a:p>
                  </a:txBody>
                  <a:tcPr marL="4244" marR="4244" marT="42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500" b="0" i="0" u="none" strike="noStrike">
                          <a:solidFill>
                            <a:srgbClr val="000000"/>
                          </a:solidFill>
                          <a:effectLst/>
                          <a:latin typeface="Calibri" panose="020F0502020204030204" pitchFamily="34" charset="0"/>
                        </a:rPr>
                        <a:t>16.204</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1" u="none" strike="noStrike">
                          <a:solidFill>
                            <a:srgbClr val="000000"/>
                          </a:solidFill>
                          <a:effectLst/>
                          <a:latin typeface="Calibri" panose="020F0502020204030204" pitchFamily="34" charset="0"/>
                        </a:rPr>
                        <a:t>                  26,8 </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1" u="none" strike="noStrike">
                          <a:solidFill>
                            <a:srgbClr val="000000"/>
                          </a:solidFill>
                          <a:effectLst/>
                          <a:latin typeface="Calibri" panose="020F0502020204030204" pitchFamily="34" charset="0"/>
                        </a:rPr>
                        <a:t>non disp.</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16.751</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15.622</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93,26%</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5.440</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474</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8,71%</a:t>
                      </a:r>
                    </a:p>
                  </a:txBody>
                  <a:tcPr marL="4244" marR="4244" marT="424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89916223"/>
                  </a:ext>
                </a:extLst>
              </a:tr>
              <a:tr h="98598">
                <a:tc>
                  <a:txBody>
                    <a:bodyPr/>
                    <a:lstStyle/>
                    <a:p>
                      <a:pPr algn="l" fontAlgn="t"/>
                      <a:r>
                        <a:rPr lang="it-IT" sz="400" b="1" i="0" u="none" strike="noStrike">
                          <a:solidFill>
                            <a:srgbClr val="000000"/>
                          </a:solidFill>
                          <a:effectLst/>
                          <a:latin typeface="Verdana" panose="020B0604030504040204" pitchFamily="34" charset="0"/>
                        </a:rPr>
                        <a:t>Prov. aut. Trento</a:t>
                      </a:r>
                    </a:p>
                  </a:txBody>
                  <a:tcPr marL="4244" marR="4244" marT="42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13.636</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1" u="none" strike="noStrike">
                          <a:solidFill>
                            <a:srgbClr val="000000"/>
                          </a:solidFill>
                          <a:effectLst/>
                          <a:latin typeface="Calibri" panose="020F0502020204030204" pitchFamily="34" charset="0"/>
                        </a:rPr>
                        <a:t>                  38,4 </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it-IT" sz="500" b="0" i="1" u="none" strike="noStrike">
                          <a:solidFill>
                            <a:srgbClr val="000000"/>
                          </a:solidFill>
                          <a:effectLst/>
                          <a:latin typeface="Calibri" panose="020F0502020204030204" pitchFamily="34" charset="0"/>
                        </a:rPr>
                        <a:t>93,2 </a:t>
                      </a:r>
                    </a:p>
                  </a:txBody>
                  <a:tcPr marL="4244" marR="4244" marT="4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14.559</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13.757</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94,49%</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4.584</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341</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7,44%</a:t>
                      </a:r>
                    </a:p>
                  </a:txBody>
                  <a:tcPr marL="4244" marR="4244" marT="424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xmlns="" val="1007017306"/>
                  </a:ext>
                </a:extLst>
              </a:tr>
              <a:tr h="178463">
                <a:tc>
                  <a:txBody>
                    <a:bodyPr/>
                    <a:lstStyle/>
                    <a:p>
                      <a:pPr algn="l" fontAlgn="t"/>
                      <a:r>
                        <a:rPr lang="it-IT" sz="400" b="1" i="0" u="none" strike="noStrike">
                          <a:solidFill>
                            <a:srgbClr val="000000"/>
                          </a:solidFill>
                          <a:effectLst/>
                          <a:latin typeface="Verdana" panose="020B0604030504040204" pitchFamily="34" charset="0"/>
                        </a:rPr>
                        <a:t>Veneto</a:t>
                      </a:r>
                    </a:p>
                  </a:txBody>
                  <a:tcPr marL="4244" marR="4244" marT="42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500" b="0" i="0" u="none" strike="noStrike">
                          <a:solidFill>
                            <a:srgbClr val="000000"/>
                          </a:solidFill>
                          <a:effectLst/>
                          <a:latin typeface="Calibri" panose="020F0502020204030204" pitchFamily="34" charset="0"/>
                        </a:rPr>
                        <a:t>109.796</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                   29,1 </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500" b="0" i="0" u="none" strike="noStrike">
                          <a:solidFill>
                            <a:srgbClr val="000000"/>
                          </a:solidFill>
                          <a:effectLst/>
                          <a:latin typeface="Calibri" panose="020F0502020204030204" pitchFamily="34" charset="0"/>
                        </a:rPr>
                        <a:t>73,0 </a:t>
                      </a:r>
                    </a:p>
                  </a:txBody>
                  <a:tcPr marL="4244" marR="4244" marT="4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118.043</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109.296</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92,59%</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36.931</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5.201</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14,08%</a:t>
                      </a:r>
                    </a:p>
                  </a:txBody>
                  <a:tcPr marL="4244" marR="4244" marT="424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74762278"/>
                  </a:ext>
                </a:extLst>
              </a:tr>
              <a:tr h="178463">
                <a:tc>
                  <a:txBody>
                    <a:bodyPr/>
                    <a:lstStyle/>
                    <a:p>
                      <a:pPr algn="l" fontAlgn="t"/>
                      <a:r>
                        <a:rPr lang="it-IT" sz="400" b="1" i="0" u="none" strike="noStrike">
                          <a:solidFill>
                            <a:srgbClr val="000000"/>
                          </a:solidFill>
                          <a:effectLst/>
                          <a:latin typeface="Verdana" panose="020B0604030504040204" pitchFamily="34" charset="0"/>
                        </a:rPr>
                        <a:t>Friuli Venezia Giulia</a:t>
                      </a:r>
                    </a:p>
                  </a:txBody>
                  <a:tcPr marL="4244" marR="4244" marT="42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24.522</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                   32,6 </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it-IT" sz="500" b="0" i="0" u="none" strike="noStrike">
                          <a:solidFill>
                            <a:srgbClr val="000000"/>
                          </a:solidFill>
                          <a:effectLst/>
                          <a:latin typeface="Calibri" panose="020F0502020204030204" pitchFamily="34" charset="0"/>
                        </a:rPr>
                        <a:t>99,1 </a:t>
                      </a:r>
                    </a:p>
                  </a:txBody>
                  <a:tcPr marL="4244" marR="4244" marT="4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26.573</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24.853</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93,53%</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8.229</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1.052</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12,78%</a:t>
                      </a:r>
                    </a:p>
                  </a:txBody>
                  <a:tcPr marL="4244" marR="4244" marT="424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xmlns="" val="1825049660"/>
                  </a:ext>
                </a:extLst>
              </a:tr>
              <a:tr h="178463">
                <a:tc>
                  <a:txBody>
                    <a:bodyPr/>
                    <a:lstStyle/>
                    <a:p>
                      <a:pPr algn="l" fontAlgn="t"/>
                      <a:r>
                        <a:rPr lang="it-IT" sz="400" b="1" i="0" u="none" strike="noStrike">
                          <a:solidFill>
                            <a:srgbClr val="000000"/>
                          </a:solidFill>
                          <a:effectLst/>
                          <a:latin typeface="Verdana" panose="020B0604030504040204" pitchFamily="34" charset="0"/>
                        </a:rPr>
                        <a:t>Emilia-Romagna</a:t>
                      </a:r>
                    </a:p>
                  </a:txBody>
                  <a:tcPr marL="4244" marR="4244" marT="42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500" b="0" i="0" u="none" strike="noStrike">
                          <a:solidFill>
                            <a:srgbClr val="000000"/>
                          </a:solidFill>
                          <a:effectLst/>
                          <a:latin typeface="Calibri" panose="020F0502020204030204" pitchFamily="34" charset="0"/>
                        </a:rPr>
                        <a:t>100.897</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                   39,2 </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500" b="0" i="0" u="none" strike="noStrike">
                          <a:solidFill>
                            <a:srgbClr val="000000"/>
                          </a:solidFill>
                          <a:effectLst/>
                          <a:latin typeface="Calibri" panose="020F0502020204030204" pitchFamily="34" charset="0"/>
                        </a:rPr>
                        <a:t>89,4 </a:t>
                      </a:r>
                    </a:p>
                  </a:txBody>
                  <a:tcPr marL="4244" marR="4244" marT="4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109.304</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99.654</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91,17%</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33.739</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2.312</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6,85%</a:t>
                      </a:r>
                    </a:p>
                  </a:txBody>
                  <a:tcPr marL="4244" marR="4244" marT="424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8297317"/>
                  </a:ext>
                </a:extLst>
              </a:tr>
              <a:tr h="178463">
                <a:tc>
                  <a:txBody>
                    <a:bodyPr/>
                    <a:lstStyle/>
                    <a:p>
                      <a:pPr algn="l" fontAlgn="t"/>
                      <a:r>
                        <a:rPr lang="it-IT" sz="400" b="1" i="0" u="none" strike="noStrike">
                          <a:solidFill>
                            <a:srgbClr val="000000"/>
                          </a:solidFill>
                          <a:effectLst/>
                          <a:latin typeface="Verdana" panose="020B0604030504040204" pitchFamily="34" charset="0"/>
                        </a:rPr>
                        <a:t>Toscana</a:t>
                      </a:r>
                    </a:p>
                  </a:txBody>
                  <a:tcPr marL="4244" marR="4244" marT="42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77.362</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                   36,3 </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it-IT" sz="500" b="0" i="0" u="none" strike="noStrike">
                          <a:solidFill>
                            <a:srgbClr val="000000"/>
                          </a:solidFill>
                          <a:effectLst/>
                          <a:latin typeface="Calibri" panose="020F0502020204030204" pitchFamily="34" charset="0"/>
                        </a:rPr>
                        <a:t>86,5 </a:t>
                      </a:r>
                    </a:p>
                  </a:txBody>
                  <a:tcPr marL="4244" marR="4244" marT="4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83.794</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78.682</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93,90%</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26.112</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2.512</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9,62%</a:t>
                      </a:r>
                    </a:p>
                  </a:txBody>
                  <a:tcPr marL="4244" marR="4244" marT="424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xmlns="" val="629847582"/>
                  </a:ext>
                </a:extLst>
              </a:tr>
              <a:tr h="178463">
                <a:tc>
                  <a:txBody>
                    <a:bodyPr/>
                    <a:lstStyle/>
                    <a:p>
                      <a:pPr algn="l" fontAlgn="t"/>
                      <a:r>
                        <a:rPr lang="it-IT" sz="400" b="1" i="0" u="none" strike="noStrike">
                          <a:solidFill>
                            <a:srgbClr val="000000"/>
                          </a:solidFill>
                          <a:effectLst/>
                          <a:latin typeface="Verdana" panose="020B0604030504040204" pitchFamily="34" charset="0"/>
                        </a:rPr>
                        <a:t>Umbria</a:t>
                      </a:r>
                    </a:p>
                  </a:txBody>
                  <a:tcPr marL="4244" marR="4244" marT="42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500" b="0" i="0" u="none" strike="noStrike">
                          <a:solidFill>
                            <a:srgbClr val="000000"/>
                          </a:solidFill>
                          <a:effectLst/>
                          <a:latin typeface="Calibri" panose="020F0502020204030204" pitchFamily="34" charset="0"/>
                        </a:rPr>
                        <a:t>18.034</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                   42,7 </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500" b="0" i="0" u="none" strike="noStrike">
                          <a:solidFill>
                            <a:srgbClr val="000000"/>
                          </a:solidFill>
                          <a:effectLst/>
                          <a:latin typeface="Calibri" panose="020F0502020204030204" pitchFamily="34" charset="0"/>
                        </a:rPr>
                        <a:t>55,4 </a:t>
                      </a:r>
                    </a:p>
                  </a:txBody>
                  <a:tcPr marL="4244" marR="4244" marT="4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19.654</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18.790</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95,60%</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5.992</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1.027</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17,14%</a:t>
                      </a:r>
                    </a:p>
                  </a:txBody>
                  <a:tcPr marL="4244" marR="4244" marT="424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15075243"/>
                  </a:ext>
                </a:extLst>
              </a:tr>
              <a:tr h="178463">
                <a:tc>
                  <a:txBody>
                    <a:bodyPr/>
                    <a:lstStyle/>
                    <a:p>
                      <a:pPr algn="l" fontAlgn="t"/>
                      <a:r>
                        <a:rPr lang="it-IT" sz="400" b="1" i="0" u="none" strike="noStrike">
                          <a:solidFill>
                            <a:srgbClr val="000000"/>
                          </a:solidFill>
                          <a:effectLst/>
                          <a:latin typeface="Verdana" panose="020B0604030504040204" pitchFamily="34" charset="0"/>
                        </a:rPr>
                        <a:t>Marche</a:t>
                      </a:r>
                    </a:p>
                  </a:txBody>
                  <a:tcPr marL="4244" marR="4244" marT="42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32.114</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                   28,7 </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it-IT" sz="500" b="0" i="0" u="none" strike="noStrike">
                          <a:solidFill>
                            <a:srgbClr val="000000"/>
                          </a:solidFill>
                          <a:effectLst/>
                          <a:latin typeface="Calibri" panose="020F0502020204030204" pitchFamily="34" charset="0"/>
                        </a:rPr>
                        <a:t>48,5 </a:t>
                      </a:r>
                    </a:p>
                  </a:txBody>
                  <a:tcPr marL="4244" marR="4244" marT="4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35.442</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33.556</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94,68%</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10.706</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1.419</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13,25%</a:t>
                      </a:r>
                    </a:p>
                  </a:txBody>
                  <a:tcPr marL="4244" marR="4244" marT="424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xmlns="" val="1220137456"/>
                  </a:ext>
                </a:extLst>
              </a:tr>
              <a:tr h="178463">
                <a:tc>
                  <a:txBody>
                    <a:bodyPr/>
                    <a:lstStyle/>
                    <a:p>
                      <a:pPr algn="l" fontAlgn="t"/>
                      <a:r>
                        <a:rPr lang="it-IT" sz="400" b="1" i="0" u="none" strike="noStrike">
                          <a:solidFill>
                            <a:srgbClr val="000000"/>
                          </a:solidFill>
                          <a:effectLst/>
                          <a:latin typeface="Verdana" panose="020B0604030504040204" pitchFamily="34" charset="0"/>
                        </a:rPr>
                        <a:t>Lazio</a:t>
                      </a:r>
                    </a:p>
                  </a:txBody>
                  <a:tcPr marL="4244" marR="4244" marT="42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500" b="0" i="0" u="none" strike="noStrike">
                          <a:solidFill>
                            <a:srgbClr val="000000"/>
                          </a:solidFill>
                          <a:effectLst/>
                          <a:latin typeface="Calibri" panose="020F0502020204030204" pitchFamily="34" charset="0"/>
                        </a:rPr>
                        <a:t>130.624</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                   31,4 </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500" b="0" i="0" u="none" strike="noStrike">
                          <a:solidFill>
                            <a:srgbClr val="000000"/>
                          </a:solidFill>
                          <a:effectLst/>
                          <a:latin typeface="Calibri" panose="020F0502020204030204" pitchFamily="34" charset="0"/>
                        </a:rPr>
                        <a:t>36,0 </a:t>
                      </a:r>
                    </a:p>
                  </a:txBody>
                  <a:tcPr marL="4244" marR="4244" marT="4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143.884</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126.351</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87,81%</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44.307</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4.258</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9,61%</a:t>
                      </a:r>
                    </a:p>
                  </a:txBody>
                  <a:tcPr marL="4244" marR="4244" marT="424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03068986"/>
                  </a:ext>
                </a:extLst>
              </a:tr>
              <a:tr h="178463">
                <a:tc>
                  <a:txBody>
                    <a:bodyPr/>
                    <a:lstStyle/>
                    <a:p>
                      <a:pPr algn="l" fontAlgn="t"/>
                      <a:r>
                        <a:rPr lang="it-IT" sz="400" b="1" i="0" u="none" strike="noStrike">
                          <a:solidFill>
                            <a:srgbClr val="000000"/>
                          </a:solidFill>
                          <a:effectLst/>
                          <a:latin typeface="Verdana" panose="020B0604030504040204" pitchFamily="34" charset="0"/>
                        </a:rPr>
                        <a:t>Abruzzo</a:t>
                      </a:r>
                    </a:p>
                  </a:txBody>
                  <a:tcPr marL="4244" marR="4244" marT="42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28.062</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                   23,0 </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it-IT" sz="500" b="0" i="0" u="none" strike="noStrike">
                          <a:solidFill>
                            <a:srgbClr val="000000"/>
                          </a:solidFill>
                          <a:effectLst/>
                          <a:latin typeface="Calibri" panose="020F0502020204030204" pitchFamily="34" charset="0"/>
                        </a:rPr>
                        <a:t>56,1 </a:t>
                      </a:r>
                    </a:p>
                  </a:txBody>
                  <a:tcPr marL="4244" marR="4244" marT="4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30.356</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28.895</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95,19%</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9.436</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2.077</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22,01%</a:t>
                      </a:r>
                    </a:p>
                  </a:txBody>
                  <a:tcPr marL="4244" marR="4244" marT="424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xmlns="" val="186281172"/>
                  </a:ext>
                </a:extLst>
              </a:tr>
              <a:tr h="178463">
                <a:tc>
                  <a:txBody>
                    <a:bodyPr/>
                    <a:lstStyle/>
                    <a:p>
                      <a:pPr algn="l" fontAlgn="t"/>
                      <a:r>
                        <a:rPr lang="it-IT" sz="400" b="1" i="0" u="none" strike="noStrike">
                          <a:solidFill>
                            <a:srgbClr val="000000"/>
                          </a:solidFill>
                          <a:effectLst/>
                          <a:latin typeface="Verdana" panose="020B0604030504040204" pitchFamily="34" charset="0"/>
                        </a:rPr>
                        <a:t>Molise</a:t>
                      </a:r>
                    </a:p>
                  </a:txBody>
                  <a:tcPr marL="4244" marR="4244" marT="42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500" b="0" i="0" u="none" strike="noStrike">
                          <a:solidFill>
                            <a:srgbClr val="000000"/>
                          </a:solidFill>
                          <a:effectLst/>
                          <a:latin typeface="Calibri" panose="020F0502020204030204" pitchFamily="34" charset="0"/>
                        </a:rPr>
                        <a:t>5.984</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                   22,8 </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500" b="0" i="0" u="none" strike="noStrike">
                          <a:solidFill>
                            <a:srgbClr val="000000"/>
                          </a:solidFill>
                          <a:effectLst/>
                          <a:latin typeface="Calibri" panose="020F0502020204030204" pitchFamily="34" charset="0"/>
                        </a:rPr>
                        <a:t>45,6 </a:t>
                      </a:r>
                    </a:p>
                  </a:txBody>
                  <a:tcPr marL="4244" marR="4244" marT="4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6.294</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5.798</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92,12%</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2.079</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459</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22,08%</a:t>
                      </a:r>
                    </a:p>
                  </a:txBody>
                  <a:tcPr marL="4244" marR="4244" marT="424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51408470"/>
                  </a:ext>
                </a:extLst>
              </a:tr>
              <a:tr h="178463">
                <a:tc>
                  <a:txBody>
                    <a:bodyPr/>
                    <a:lstStyle/>
                    <a:p>
                      <a:pPr algn="l" fontAlgn="t"/>
                      <a:r>
                        <a:rPr lang="it-IT" sz="400" b="1" i="0" u="none" strike="noStrike">
                          <a:solidFill>
                            <a:srgbClr val="000000"/>
                          </a:solidFill>
                          <a:effectLst/>
                          <a:latin typeface="Verdana" panose="020B0604030504040204" pitchFamily="34" charset="0"/>
                        </a:rPr>
                        <a:t>Campania</a:t>
                      </a:r>
                    </a:p>
                  </a:txBody>
                  <a:tcPr marL="4244" marR="4244" marT="42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146.061</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                     9,4 </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it-IT" sz="500" b="0" i="0" u="none" strike="noStrike">
                          <a:solidFill>
                            <a:srgbClr val="000000"/>
                          </a:solidFill>
                          <a:effectLst/>
                          <a:latin typeface="Calibri" panose="020F0502020204030204" pitchFamily="34" charset="0"/>
                        </a:rPr>
                        <a:t>74,7 </a:t>
                      </a:r>
                    </a:p>
                  </a:txBody>
                  <a:tcPr marL="4244" marR="4244" marT="4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150.633</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139.051</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92,31%</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49.346</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12.265</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24,86%</a:t>
                      </a:r>
                    </a:p>
                  </a:txBody>
                  <a:tcPr marL="4244" marR="4244" marT="424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xmlns="" val="3177496949"/>
                  </a:ext>
                </a:extLst>
              </a:tr>
              <a:tr h="178463">
                <a:tc>
                  <a:txBody>
                    <a:bodyPr/>
                    <a:lstStyle/>
                    <a:p>
                      <a:pPr algn="l" fontAlgn="t"/>
                      <a:r>
                        <a:rPr lang="it-IT" sz="400" b="1" i="0" u="none" strike="noStrike">
                          <a:solidFill>
                            <a:srgbClr val="000000"/>
                          </a:solidFill>
                          <a:effectLst/>
                          <a:latin typeface="Verdana" panose="020B0604030504040204" pitchFamily="34" charset="0"/>
                        </a:rPr>
                        <a:t>Puglia</a:t>
                      </a:r>
                    </a:p>
                  </a:txBody>
                  <a:tcPr marL="4244" marR="4244" marT="42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500" b="0" i="0" u="none" strike="noStrike">
                          <a:solidFill>
                            <a:srgbClr val="000000"/>
                          </a:solidFill>
                          <a:effectLst/>
                          <a:latin typeface="Calibri" panose="020F0502020204030204" pitchFamily="34" charset="0"/>
                        </a:rPr>
                        <a:t>88.474</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                   16,8 </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500" b="0" i="0" u="none" strike="noStrike">
                          <a:solidFill>
                            <a:srgbClr val="000000"/>
                          </a:solidFill>
                          <a:effectLst/>
                          <a:latin typeface="Calibri" panose="020F0502020204030204" pitchFamily="34" charset="0"/>
                        </a:rPr>
                        <a:t>78,3 </a:t>
                      </a:r>
                    </a:p>
                  </a:txBody>
                  <a:tcPr marL="4244" marR="4244" marT="4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93.986</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88.113</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93,75%</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29.647</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6.580</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22,19%</a:t>
                      </a:r>
                    </a:p>
                  </a:txBody>
                  <a:tcPr marL="4244" marR="4244" marT="424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62140182"/>
                  </a:ext>
                </a:extLst>
              </a:tr>
              <a:tr h="178463">
                <a:tc>
                  <a:txBody>
                    <a:bodyPr/>
                    <a:lstStyle/>
                    <a:p>
                      <a:pPr algn="l" fontAlgn="t"/>
                      <a:r>
                        <a:rPr lang="it-IT" sz="400" b="1" i="0" u="none" strike="noStrike">
                          <a:solidFill>
                            <a:srgbClr val="000000"/>
                          </a:solidFill>
                          <a:effectLst/>
                          <a:latin typeface="Verdana" panose="020B0604030504040204" pitchFamily="34" charset="0"/>
                        </a:rPr>
                        <a:t>Basilicata</a:t>
                      </a:r>
                    </a:p>
                  </a:txBody>
                  <a:tcPr marL="4244" marR="4244" marT="42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11.522</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                   16,7 </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it-IT" sz="500" b="0" i="0" u="none" strike="noStrike">
                          <a:solidFill>
                            <a:srgbClr val="000000"/>
                          </a:solidFill>
                          <a:effectLst/>
                          <a:latin typeface="Calibri" panose="020F0502020204030204" pitchFamily="34" charset="0"/>
                        </a:rPr>
                        <a:t>34,4 </a:t>
                      </a:r>
                    </a:p>
                  </a:txBody>
                  <a:tcPr marL="4244" marR="4244" marT="4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12.009</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11.291</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94,02%</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3.898</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945</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24,24%</a:t>
                      </a:r>
                    </a:p>
                  </a:txBody>
                  <a:tcPr marL="4244" marR="4244" marT="424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xmlns="" val="102898932"/>
                  </a:ext>
                </a:extLst>
              </a:tr>
              <a:tr h="178463">
                <a:tc>
                  <a:txBody>
                    <a:bodyPr/>
                    <a:lstStyle/>
                    <a:p>
                      <a:pPr algn="l" fontAlgn="t"/>
                      <a:r>
                        <a:rPr lang="it-IT" sz="400" b="1" i="0" u="none" strike="noStrike">
                          <a:solidFill>
                            <a:srgbClr val="000000"/>
                          </a:solidFill>
                          <a:effectLst/>
                          <a:latin typeface="Verdana" panose="020B0604030504040204" pitchFamily="34" charset="0"/>
                        </a:rPr>
                        <a:t>Calabria</a:t>
                      </a:r>
                    </a:p>
                  </a:txBody>
                  <a:tcPr marL="4244" marR="4244" marT="42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500" b="0" i="0" u="none" strike="noStrike">
                          <a:solidFill>
                            <a:srgbClr val="000000"/>
                          </a:solidFill>
                          <a:effectLst/>
                          <a:latin typeface="Calibri" panose="020F0502020204030204" pitchFamily="34" charset="0"/>
                        </a:rPr>
                        <a:t>45.904</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                   11,0 </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500" b="0" i="0" u="none" strike="noStrike">
                          <a:solidFill>
                            <a:srgbClr val="000000"/>
                          </a:solidFill>
                          <a:effectLst/>
                          <a:latin typeface="Calibri" panose="020F0502020204030204" pitchFamily="34" charset="0"/>
                        </a:rPr>
                        <a:t>19,1 </a:t>
                      </a:r>
                    </a:p>
                  </a:txBody>
                  <a:tcPr marL="4244" marR="4244" marT="4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47.597</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44.075</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92,60%</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15.345</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4.522</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29,47%</a:t>
                      </a:r>
                    </a:p>
                  </a:txBody>
                  <a:tcPr marL="4244" marR="4244" marT="424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380503"/>
                  </a:ext>
                </a:extLst>
              </a:tr>
              <a:tr h="178463">
                <a:tc>
                  <a:txBody>
                    <a:bodyPr/>
                    <a:lstStyle/>
                    <a:p>
                      <a:pPr algn="l" fontAlgn="t"/>
                      <a:r>
                        <a:rPr lang="it-IT" sz="400" b="1" i="0" u="none" strike="noStrike">
                          <a:solidFill>
                            <a:srgbClr val="000000"/>
                          </a:solidFill>
                          <a:effectLst/>
                          <a:latin typeface="Verdana" panose="020B0604030504040204" pitchFamily="34" charset="0"/>
                        </a:rPr>
                        <a:t>Sicilia</a:t>
                      </a:r>
                    </a:p>
                  </a:txBody>
                  <a:tcPr marL="4244" marR="4244" marT="42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120.489</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                   10,0 </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it-IT" sz="500" b="0" i="0" u="none" strike="noStrike">
                          <a:solidFill>
                            <a:srgbClr val="000000"/>
                          </a:solidFill>
                          <a:effectLst/>
                          <a:latin typeface="Calibri" panose="020F0502020204030204" pitchFamily="34" charset="0"/>
                        </a:rPr>
                        <a:t>40,5 </a:t>
                      </a:r>
                    </a:p>
                  </a:txBody>
                  <a:tcPr marL="4244" marR="4244" marT="4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125.464</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114.206</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91,03%</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40.502</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8.067</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it-IT" sz="500" b="0" i="0" u="none" strike="noStrike">
                          <a:solidFill>
                            <a:srgbClr val="000000"/>
                          </a:solidFill>
                          <a:effectLst/>
                          <a:latin typeface="Calibri" panose="020F0502020204030204" pitchFamily="34" charset="0"/>
                        </a:rPr>
                        <a:t>19,92%</a:t>
                      </a:r>
                    </a:p>
                  </a:txBody>
                  <a:tcPr marL="4244" marR="4244" marT="424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xmlns="" val="1871230860"/>
                  </a:ext>
                </a:extLst>
              </a:tr>
              <a:tr h="178463">
                <a:tc>
                  <a:txBody>
                    <a:bodyPr/>
                    <a:lstStyle/>
                    <a:p>
                      <a:pPr algn="l" fontAlgn="t"/>
                      <a:r>
                        <a:rPr lang="it-IT" sz="400" b="1" i="0" u="none" strike="noStrike">
                          <a:solidFill>
                            <a:srgbClr val="000000"/>
                          </a:solidFill>
                          <a:effectLst/>
                          <a:latin typeface="Verdana" panose="020B0604030504040204" pitchFamily="34" charset="0"/>
                        </a:rPr>
                        <a:t>Sardegna</a:t>
                      </a:r>
                    </a:p>
                  </a:txBody>
                  <a:tcPr marL="4244" marR="4244" marT="42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500" b="0" i="0" u="none" strike="noStrike">
                          <a:solidFill>
                            <a:srgbClr val="000000"/>
                          </a:solidFill>
                          <a:effectLst/>
                          <a:latin typeface="Calibri" panose="020F0502020204030204" pitchFamily="34" charset="0"/>
                        </a:rPr>
                        <a:t>29.545</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                   29,3 </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500" b="0" i="0" u="none" strike="noStrike">
                          <a:solidFill>
                            <a:srgbClr val="000000"/>
                          </a:solidFill>
                          <a:effectLst/>
                          <a:latin typeface="Calibri" panose="020F0502020204030204" pitchFamily="34" charset="0"/>
                        </a:rPr>
                        <a:t>23,3 </a:t>
                      </a:r>
                    </a:p>
                  </a:txBody>
                  <a:tcPr marL="4244" marR="4244" marT="4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32.642</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31.072</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95,19%</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10.006</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1.885</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500" b="0" i="0" u="none" strike="noStrike">
                          <a:solidFill>
                            <a:srgbClr val="000000"/>
                          </a:solidFill>
                          <a:effectLst/>
                          <a:latin typeface="Calibri" panose="020F0502020204030204" pitchFamily="34" charset="0"/>
                        </a:rPr>
                        <a:t>18,84%</a:t>
                      </a:r>
                    </a:p>
                  </a:txBody>
                  <a:tcPr marL="4244" marR="4244" marT="424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52879395"/>
                  </a:ext>
                </a:extLst>
              </a:tr>
              <a:tr h="178463">
                <a:tc>
                  <a:txBody>
                    <a:bodyPr/>
                    <a:lstStyle/>
                    <a:p>
                      <a:pPr algn="l" fontAlgn="t"/>
                      <a:r>
                        <a:rPr lang="it-IT" sz="400" b="1" i="0" u="none" strike="noStrike">
                          <a:solidFill>
                            <a:srgbClr val="000000"/>
                          </a:solidFill>
                          <a:effectLst/>
                          <a:latin typeface="Verdana" panose="020B0604030504040204" pitchFamily="34" charset="0"/>
                        </a:rPr>
                        <a:t>ITALIA</a:t>
                      </a:r>
                    </a:p>
                  </a:txBody>
                  <a:tcPr marL="4244" marR="4244" marT="42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fontAlgn="b"/>
                      <a:r>
                        <a:rPr lang="it-IT" sz="500" b="0" i="0" u="none" strike="noStrike">
                          <a:solidFill>
                            <a:srgbClr val="000000"/>
                          </a:solidFill>
                          <a:effectLst/>
                          <a:latin typeface="Calibri" panose="020F0502020204030204" pitchFamily="34" charset="0"/>
                        </a:rPr>
                        <a:t>1.357.566</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fontAlgn="b"/>
                      <a:r>
                        <a:rPr lang="it-IT" sz="500" b="0" i="0" u="none" strike="noStrike">
                          <a:solidFill>
                            <a:srgbClr val="000000"/>
                          </a:solidFill>
                          <a:effectLst/>
                          <a:latin typeface="Calibri" panose="020F0502020204030204" pitchFamily="34" charset="0"/>
                        </a:rPr>
                        <a:t>                   25,5 </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fontAlgn="b"/>
                      <a:r>
                        <a:rPr lang="it-IT" sz="500" b="0" i="0" u="none" strike="noStrike">
                          <a:solidFill>
                            <a:srgbClr val="000000"/>
                          </a:solidFill>
                          <a:effectLst/>
                          <a:latin typeface="Calibri" panose="020F0502020204030204" pitchFamily="34" charset="0"/>
                        </a:rPr>
                        <a:t>59,6 </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fontAlgn="b"/>
                      <a:r>
                        <a:rPr lang="it-IT" sz="500" b="0" i="0" u="none" strike="noStrike">
                          <a:solidFill>
                            <a:srgbClr val="000000"/>
                          </a:solidFill>
                          <a:effectLst/>
                          <a:latin typeface="Calibri" panose="020F0502020204030204" pitchFamily="34" charset="0"/>
                        </a:rPr>
                        <a:t>1.454.609</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fontAlgn="b"/>
                      <a:r>
                        <a:rPr lang="it-IT" sz="500" b="0" i="0" u="none" strike="noStrike">
                          <a:solidFill>
                            <a:srgbClr val="000000"/>
                          </a:solidFill>
                          <a:effectLst/>
                          <a:latin typeface="Calibri" panose="020F0502020204030204" pitchFamily="34" charset="0"/>
                        </a:rPr>
                        <a:t>1.340.515</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fontAlgn="b"/>
                      <a:r>
                        <a:rPr lang="it-IT" sz="500" b="0" i="0" u="none" strike="noStrike">
                          <a:solidFill>
                            <a:srgbClr val="000000"/>
                          </a:solidFill>
                          <a:effectLst/>
                          <a:latin typeface="Calibri" panose="020F0502020204030204" pitchFamily="34" charset="0"/>
                        </a:rPr>
                        <a:t>92,16%</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fontAlgn="b"/>
                      <a:r>
                        <a:rPr lang="it-IT" sz="500" b="0" i="0" u="none" strike="noStrike">
                          <a:solidFill>
                            <a:srgbClr val="000000"/>
                          </a:solidFill>
                          <a:effectLst/>
                          <a:latin typeface="Calibri" panose="020F0502020204030204" pitchFamily="34" charset="0"/>
                        </a:rPr>
                        <a:t>457.314</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fontAlgn="b"/>
                      <a:r>
                        <a:rPr lang="it-IT" sz="500" b="0" i="0" u="none" strike="noStrike">
                          <a:solidFill>
                            <a:srgbClr val="000000"/>
                          </a:solidFill>
                          <a:effectLst/>
                          <a:latin typeface="Calibri" panose="020F0502020204030204" pitchFamily="34" charset="0"/>
                        </a:rPr>
                        <a:t>68.324</a:t>
                      </a:r>
                    </a:p>
                  </a:txBody>
                  <a:tcPr marL="4244" marR="4244" marT="4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fontAlgn="b"/>
                      <a:r>
                        <a:rPr lang="it-IT" sz="500" b="0" i="0" u="none" strike="noStrike" dirty="0">
                          <a:solidFill>
                            <a:srgbClr val="000000"/>
                          </a:solidFill>
                          <a:effectLst/>
                          <a:latin typeface="Calibri" panose="020F0502020204030204" pitchFamily="34" charset="0"/>
                        </a:rPr>
                        <a:t>14,94%</a:t>
                      </a:r>
                    </a:p>
                  </a:txBody>
                  <a:tcPr marL="4244" marR="4244" marT="424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xmlns="" val="1044938127"/>
                  </a:ext>
                </a:extLst>
              </a:tr>
            </a:tbl>
          </a:graphicData>
        </a:graphic>
      </p:graphicFrame>
      <p:sp>
        <p:nvSpPr>
          <p:cNvPr id="6" name="CasellaDiTesto 5">
            <a:extLst>
              <a:ext uri="{FF2B5EF4-FFF2-40B4-BE49-F238E27FC236}">
                <a16:creationId xmlns:a16="http://schemas.microsoft.com/office/drawing/2014/main" xmlns="" id="{8B8660BC-1332-4E62-AD1C-292375E42BDB}"/>
              </a:ext>
            </a:extLst>
          </p:cNvPr>
          <p:cNvSpPr txBox="1"/>
          <p:nvPr/>
        </p:nvSpPr>
        <p:spPr>
          <a:xfrm>
            <a:off x="4846983" y="75848"/>
            <a:ext cx="7265503" cy="1200329"/>
          </a:xfrm>
          <a:prstGeom prst="rect">
            <a:avLst/>
          </a:prstGeom>
          <a:solidFill>
            <a:schemeClr val="accent1"/>
          </a:solidFill>
        </p:spPr>
        <p:txBody>
          <a:bodyPr wrap="square" rtlCol="0">
            <a:spAutoFit/>
          </a:bodyPr>
          <a:lstStyle/>
          <a:p>
            <a:pPr marL="0" indent="0">
              <a:buNone/>
            </a:pPr>
            <a:r>
              <a:rPr lang="it-IT" dirty="0">
                <a:solidFill>
                  <a:schemeClr val="bg1"/>
                </a:solidFill>
              </a:rPr>
              <a:t>Ogni Regione può desumere dall’allegato D «Indicatori ISTAT e dati MI» i valori relativi alla copertura dei servizi educativi (n. posti/100 bambini, n. comuni con servizi 0-3) e delle scuole dell’infanzia (frequentanti/popolazione 3-6, </a:t>
            </a:r>
            <a:r>
              <a:rPr lang="it-IT" dirty="0" err="1">
                <a:solidFill>
                  <a:schemeClr val="bg1"/>
                </a:solidFill>
              </a:rPr>
              <a:t>anticipatari</a:t>
            </a:r>
            <a:r>
              <a:rPr lang="it-IT" dirty="0">
                <a:solidFill>
                  <a:schemeClr val="bg1"/>
                </a:solidFill>
              </a:rPr>
              <a:t>).</a:t>
            </a:r>
          </a:p>
        </p:txBody>
      </p:sp>
    </p:spTree>
    <p:extLst>
      <p:ext uri="{BB962C8B-B14F-4D97-AF65-F5344CB8AC3E}">
        <p14:creationId xmlns:p14="http://schemas.microsoft.com/office/powerpoint/2010/main" val="2825074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E61CFC1-EBEE-464C-A703-C2345E301FC7}"/>
              </a:ext>
            </a:extLst>
          </p:cNvPr>
          <p:cNvSpPr>
            <a:spLocks noGrp="1"/>
          </p:cNvSpPr>
          <p:nvPr>
            <p:ph type="title"/>
          </p:nvPr>
        </p:nvSpPr>
        <p:spPr>
          <a:xfrm>
            <a:off x="5830957" y="312511"/>
            <a:ext cx="6046303" cy="653610"/>
          </a:xfrm>
        </p:spPr>
        <p:txBody>
          <a:bodyPr>
            <a:normAutofit/>
          </a:bodyPr>
          <a:lstStyle/>
          <a:p>
            <a:r>
              <a:rPr lang="it-IT" sz="2800" b="1" dirty="0"/>
              <a:t>Come fissare i propri obiettivi</a:t>
            </a:r>
          </a:p>
        </p:txBody>
      </p:sp>
      <p:graphicFrame>
        <p:nvGraphicFramePr>
          <p:cNvPr id="5" name="Segnaposto contenuto 4">
            <a:extLst>
              <a:ext uri="{FF2B5EF4-FFF2-40B4-BE49-F238E27FC236}">
                <a16:creationId xmlns:a16="http://schemas.microsoft.com/office/drawing/2014/main" xmlns="" id="{FB99EF4A-5156-4F79-A583-A7D51E65D1CF}"/>
              </a:ext>
            </a:extLst>
          </p:cNvPr>
          <p:cNvGraphicFramePr>
            <a:graphicFrameLocks noGrp="1"/>
          </p:cNvGraphicFramePr>
          <p:nvPr>
            <p:ph sz="half" idx="1"/>
            <p:extLst>
              <p:ext uri="{D42A27DB-BD31-4B8C-83A1-F6EECF244321}">
                <p14:modId xmlns:p14="http://schemas.microsoft.com/office/powerpoint/2010/main" val="206325079"/>
              </p:ext>
            </p:extLst>
          </p:nvPr>
        </p:nvGraphicFramePr>
        <p:xfrm>
          <a:off x="314740" y="1556339"/>
          <a:ext cx="5516217" cy="4574122"/>
        </p:xfrm>
        <a:graphic>
          <a:graphicData uri="http://schemas.openxmlformats.org/drawingml/2006/table">
            <a:tbl>
              <a:tblPr/>
              <a:tblGrid>
                <a:gridCol w="3447636">
                  <a:extLst>
                    <a:ext uri="{9D8B030D-6E8A-4147-A177-3AD203B41FA5}">
                      <a16:colId xmlns:a16="http://schemas.microsoft.com/office/drawing/2014/main" xmlns="" val="2020570233"/>
                    </a:ext>
                  </a:extLst>
                </a:gridCol>
                <a:gridCol w="2068581">
                  <a:extLst>
                    <a:ext uri="{9D8B030D-6E8A-4147-A177-3AD203B41FA5}">
                      <a16:colId xmlns:a16="http://schemas.microsoft.com/office/drawing/2014/main" xmlns="" val="1151075944"/>
                    </a:ext>
                  </a:extLst>
                </a:gridCol>
              </a:tblGrid>
              <a:tr h="173638">
                <a:tc>
                  <a:txBody>
                    <a:bodyPr/>
                    <a:lstStyle/>
                    <a:p>
                      <a:pPr algn="ctr" fontAlgn="b"/>
                      <a:r>
                        <a:rPr lang="it-IT" sz="1400" b="1" i="0" u="none" strike="noStrike">
                          <a:solidFill>
                            <a:srgbClr val="000000"/>
                          </a:solidFill>
                          <a:effectLst/>
                          <a:latin typeface="Calibri" panose="020F0502020204030204" pitchFamily="34" charset="0"/>
                        </a:rPr>
                        <a:t>INDICATORE DI RISULTATO</a:t>
                      </a:r>
                    </a:p>
                  </a:txBody>
                  <a:tcPr marL="7991" marR="7991" marT="79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400" b="1" i="0" u="none" strike="noStrike" dirty="0">
                          <a:solidFill>
                            <a:srgbClr val="000000"/>
                          </a:solidFill>
                          <a:effectLst/>
                          <a:latin typeface="Calibri" panose="020F0502020204030204" pitchFamily="34" charset="0"/>
                        </a:rPr>
                        <a:t>DATI ATTESI AL 31.12.</a:t>
                      </a:r>
                      <a:r>
                        <a:rPr lang="it-IT" sz="1400" b="1" i="0" u="none" strike="noStrike" dirty="0">
                          <a:solidFill>
                            <a:srgbClr val="000000"/>
                          </a:solidFill>
                          <a:effectLst/>
                          <a:highlight>
                            <a:srgbClr val="FFFF00"/>
                          </a:highlight>
                          <a:latin typeface="Calibri" panose="020F0502020204030204" pitchFamily="34" charset="0"/>
                        </a:rPr>
                        <a:t>2022</a:t>
                      </a:r>
                    </a:p>
                  </a:txBody>
                  <a:tcPr marL="7991" marR="7991" marT="79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47458936"/>
                  </a:ext>
                </a:extLst>
              </a:tr>
              <a:tr h="962666">
                <a:tc>
                  <a:txBody>
                    <a:bodyPr/>
                    <a:lstStyle/>
                    <a:p>
                      <a:pPr algn="ctr" fontAlgn="ctr"/>
                      <a:r>
                        <a:rPr lang="it-IT" sz="1400" b="0" i="0" u="none" strike="noStrike">
                          <a:solidFill>
                            <a:srgbClr val="000000"/>
                          </a:solidFill>
                          <a:effectLst/>
                          <a:latin typeface="Calibri" panose="020F0502020204030204" pitchFamily="34" charset="0"/>
                        </a:rPr>
                        <a:t>Percentuale di copertura dei servizi educativi (n. posti per 100 bambini)  - (ISTAT tav. 1.9)</a:t>
                      </a:r>
                    </a:p>
                  </a:txBody>
                  <a:tcPr marL="7991" marR="7991" marT="79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kumimoji="0" lang="it-IT" sz="14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Dovrebbe progressivamente crescere di anno in anno</a:t>
                      </a:r>
                    </a:p>
                    <a:p>
                      <a:pPr algn="ctr" fontAlgn="b"/>
                      <a:endParaRPr lang="it-IT" sz="1400" b="0" i="0" u="none" strike="noStrike" dirty="0">
                        <a:solidFill>
                          <a:srgbClr val="000000"/>
                        </a:solidFill>
                        <a:effectLst/>
                        <a:latin typeface="Calibri" panose="020F0502020204030204" pitchFamily="34" charset="0"/>
                      </a:endParaRPr>
                    </a:p>
                  </a:txBody>
                  <a:tcPr marL="7991" marR="7991" marT="79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13986462"/>
                  </a:ext>
                </a:extLst>
              </a:tr>
              <a:tr h="1130035">
                <a:tc>
                  <a:txBody>
                    <a:bodyPr/>
                    <a:lstStyle/>
                    <a:p>
                      <a:pPr algn="ctr" fontAlgn="ctr"/>
                      <a:r>
                        <a:rPr lang="it-IT" sz="1400" b="0" i="0" u="none" strike="noStrike">
                          <a:solidFill>
                            <a:srgbClr val="000000"/>
                          </a:solidFill>
                          <a:effectLst/>
                          <a:latin typeface="Calibri" panose="020F0502020204030204" pitchFamily="34" charset="0"/>
                        </a:rPr>
                        <a:t>Percentuale di comuni coperti da servizi per la prima infanzia - (ISTAT tav. 1.6)</a:t>
                      </a:r>
                    </a:p>
                  </a:txBody>
                  <a:tcPr marL="7991" marR="7991" marT="79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Dovrebbe progressivamente crescere di anno in anno</a:t>
                      </a:r>
                      <a:endParaRPr kumimoji="0" lang="it-IT"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algn="ctr" fontAlgn="b"/>
                      <a:r>
                        <a:rPr lang="it-IT" sz="1400" b="0" i="0" u="none" strike="noStrike" dirty="0">
                          <a:solidFill>
                            <a:srgbClr val="000000"/>
                          </a:solidFill>
                          <a:effectLst/>
                          <a:latin typeface="Calibri" panose="020F0502020204030204" pitchFamily="34" charset="0"/>
                        </a:rPr>
                        <a:t> </a:t>
                      </a:r>
                    </a:p>
                  </a:txBody>
                  <a:tcPr marL="7991" marR="7991" marT="79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89087481"/>
                  </a:ext>
                </a:extLst>
              </a:tr>
              <a:tr h="1130035">
                <a:tc>
                  <a:txBody>
                    <a:bodyPr/>
                    <a:lstStyle/>
                    <a:p>
                      <a:pPr algn="ctr" fontAlgn="ctr"/>
                      <a:r>
                        <a:rPr lang="it-IT" sz="1400" b="0" i="0" u="none" strike="noStrike">
                          <a:solidFill>
                            <a:srgbClr val="000000"/>
                          </a:solidFill>
                          <a:effectLst/>
                          <a:latin typeface="Calibri" panose="020F0502020204030204" pitchFamily="34" charset="0"/>
                        </a:rPr>
                        <a:t>Percentuale di copertura del servizio rispetto alla popolazione con età compresa tra 3 e 5 anni (frequentanti rispetto alla popolazione)</a:t>
                      </a:r>
                    </a:p>
                  </a:txBody>
                  <a:tcPr marL="7991" marR="7991" marT="79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Dovrebbe progressivamente crescere di anno in anno</a:t>
                      </a:r>
                      <a:endParaRPr kumimoji="0" lang="it-IT"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algn="ctr" fontAlgn="b"/>
                      <a:r>
                        <a:rPr lang="it-IT" sz="1400" b="0" i="0" u="none" strike="noStrike" dirty="0">
                          <a:solidFill>
                            <a:srgbClr val="000000"/>
                          </a:solidFill>
                          <a:effectLst/>
                          <a:latin typeface="Calibri" panose="020F0502020204030204" pitchFamily="34" charset="0"/>
                        </a:rPr>
                        <a:t> </a:t>
                      </a:r>
                    </a:p>
                  </a:txBody>
                  <a:tcPr marL="7991" marR="7991" marT="79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36798601"/>
                  </a:ext>
                </a:extLst>
              </a:tr>
              <a:tr h="1130035">
                <a:tc>
                  <a:txBody>
                    <a:bodyPr/>
                    <a:lstStyle/>
                    <a:p>
                      <a:pPr algn="ctr" fontAlgn="ctr"/>
                      <a:r>
                        <a:rPr lang="it-IT" sz="1400" b="0" i="0" u="none" strike="noStrike">
                          <a:solidFill>
                            <a:srgbClr val="000000"/>
                          </a:solidFill>
                          <a:effectLst/>
                          <a:latin typeface="Calibri" panose="020F0502020204030204" pitchFamily="34" charset="0"/>
                        </a:rPr>
                        <a:t>Percentuale di anticipatari sui residenti di due anni </a:t>
                      </a:r>
                    </a:p>
                  </a:txBody>
                  <a:tcPr marL="7991" marR="7991" marT="79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Dovrebbe progressivamente </a:t>
                      </a:r>
                      <a:r>
                        <a:rPr kumimoji="0" lang="it-IT" sz="1400" b="0" i="0" u="sng" strike="noStrike" kern="1200" cap="none" spc="0" normalizeH="0" baseline="0" noProof="0" dirty="0">
                          <a:ln>
                            <a:noFill/>
                          </a:ln>
                          <a:solidFill>
                            <a:srgbClr val="FF0000"/>
                          </a:solidFill>
                          <a:effectLst/>
                          <a:uLnTx/>
                          <a:uFillTx/>
                          <a:latin typeface="Calibri" panose="020F0502020204030204" pitchFamily="34" charset="0"/>
                          <a:ea typeface="+mn-ea"/>
                          <a:cs typeface="+mn-cs"/>
                        </a:rPr>
                        <a:t>diminuire</a:t>
                      </a:r>
                      <a:r>
                        <a:rPr kumimoji="0" lang="it-IT" sz="14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 di anno in anno</a:t>
                      </a:r>
                      <a:endParaRPr kumimoji="0" lang="it-IT"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algn="ctr" fontAlgn="b"/>
                      <a:r>
                        <a:rPr lang="it-IT" sz="1400" b="0" i="0" u="none" strike="noStrike" dirty="0">
                          <a:solidFill>
                            <a:srgbClr val="000000"/>
                          </a:solidFill>
                          <a:effectLst/>
                          <a:latin typeface="Calibri" panose="020F0502020204030204" pitchFamily="34" charset="0"/>
                        </a:rPr>
                        <a:t> </a:t>
                      </a:r>
                    </a:p>
                  </a:txBody>
                  <a:tcPr marL="7991" marR="7991" marT="79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38620810"/>
                  </a:ext>
                </a:extLst>
              </a:tr>
            </a:tbl>
          </a:graphicData>
        </a:graphic>
      </p:graphicFrame>
      <p:sp>
        <p:nvSpPr>
          <p:cNvPr id="4" name="Segnaposto contenuto 3">
            <a:extLst>
              <a:ext uri="{FF2B5EF4-FFF2-40B4-BE49-F238E27FC236}">
                <a16:creationId xmlns:a16="http://schemas.microsoft.com/office/drawing/2014/main" xmlns="" id="{95B90AAF-CCEE-485B-AA3F-341630F588BD}"/>
              </a:ext>
            </a:extLst>
          </p:cNvPr>
          <p:cNvSpPr>
            <a:spLocks noGrp="1"/>
          </p:cNvSpPr>
          <p:nvPr>
            <p:ph sz="half" idx="2"/>
          </p:nvPr>
        </p:nvSpPr>
        <p:spPr>
          <a:xfrm>
            <a:off x="6361042" y="1416937"/>
            <a:ext cx="5334000" cy="4024125"/>
          </a:xfrm>
        </p:spPr>
        <p:txBody>
          <a:bodyPr/>
          <a:lstStyle/>
          <a:p>
            <a:pPr marL="0" indent="0">
              <a:buNone/>
            </a:pPr>
            <a:r>
              <a:rPr lang="it-IT" dirty="0"/>
              <a:t>Un obiettivo dovrebbe essere:</a:t>
            </a:r>
          </a:p>
          <a:p>
            <a:pPr marL="457200" indent="-457200">
              <a:buAutoNum type="arabicParenR"/>
            </a:pPr>
            <a:r>
              <a:rPr lang="it-IT" dirty="0"/>
              <a:t>Raggiungibile</a:t>
            </a:r>
          </a:p>
          <a:p>
            <a:pPr marL="457200" indent="-457200">
              <a:buAutoNum type="arabicParenR"/>
            </a:pPr>
            <a:r>
              <a:rPr lang="it-IT" dirty="0"/>
              <a:t>Sfidante</a:t>
            </a:r>
          </a:p>
          <a:p>
            <a:pPr marL="457200" indent="-457200">
              <a:buAutoNum type="arabicParenR"/>
            </a:pPr>
            <a:r>
              <a:rPr lang="it-IT" dirty="0"/>
              <a:t>Con un arco temporale medio</a:t>
            </a:r>
          </a:p>
          <a:p>
            <a:pPr marL="0" indent="0">
              <a:buNone/>
            </a:pPr>
            <a:r>
              <a:rPr lang="it-IT" u="sng" dirty="0"/>
              <a:t>Allocazione delle risorse e obiettivi sono collegati</a:t>
            </a:r>
          </a:p>
          <a:p>
            <a:pPr marL="0" indent="0">
              <a:buNone/>
            </a:pPr>
            <a:r>
              <a:rPr lang="it-IT" dirty="0"/>
              <a:t>Es. se investo molte risorse sulle sezioni primavera ragionevolmente posso pormi l’obiettivo di diminuire la percentuale degli </a:t>
            </a:r>
            <a:r>
              <a:rPr lang="it-IT" dirty="0" err="1"/>
              <a:t>anticipatari</a:t>
            </a:r>
            <a:r>
              <a:rPr lang="it-IT" dirty="0"/>
              <a:t>.</a:t>
            </a:r>
          </a:p>
        </p:txBody>
      </p:sp>
      <p:sp>
        <p:nvSpPr>
          <p:cNvPr id="6" name="CasellaDiTesto 5">
            <a:extLst>
              <a:ext uri="{FF2B5EF4-FFF2-40B4-BE49-F238E27FC236}">
                <a16:creationId xmlns:a16="http://schemas.microsoft.com/office/drawing/2014/main" xmlns="" id="{6C19E324-E0D3-4461-A68C-6019EF4453C0}"/>
              </a:ext>
            </a:extLst>
          </p:cNvPr>
          <p:cNvSpPr txBox="1"/>
          <p:nvPr/>
        </p:nvSpPr>
        <p:spPr>
          <a:xfrm>
            <a:off x="3879573" y="427512"/>
            <a:ext cx="2216427" cy="1077218"/>
          </a:xfrm>
          <a:prstGeom prst="rect">
            <a:avLst/>
          </a:prstGeom>
          <a:noFill/>
        </p:spPr>
        <p:txBody>
          <a:bodyPr wrap="square" rtlCol="0">
            <a:spAutoFit/>
          </a:bodyPr>
          <a:lstStyle/>
          <a:p>
            <a:r>
              <a:rPr lang="it-IT" sz="1600" b="1" dirty="0">
                <a:solidFill>
                  <a:srgbClr val="FF0000"/>
                </a:solidFill>
              </a:rPr>
              <a:t>Ogni anno l’allegato al D.M. di riparto aggiorna l’annualità di riferimento)</a:t>
            </a:r>
          </a:p>
        </p:txBody>
      </p:sp>
      <p:sp>
        <p:nvSpPr>
          <p:cNvPr id="7" name="Freccia circolare a sinistra 6">
            <a:extLst>
              <a:ext uri="{FF2B5EF4-FFF2-40B4-BE49-F238E27FC236}">
                <a16:creationId xmlns:a16="http://schemas.microsoft.com/office/drawing/2014/main" xmlns="" id="{A9BE0280-DBB1-466D-A5DB-215C2EF17820}"/>
              </a:ext>
            </a:extLst>
          </p:cNvPr>
          <p:cNvSpPr/>
          <p:nvPr/>
        </p:nvSpPr>
        <p:spPr>
          <a:xfrm>
            <a:off x="5936973" y="1210265"/>
            <a:ext cx="318053" cy="588929"/>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Immagine 2">
            <a:extLst>
              <a:ext uri="{FF2B5EF4-FFF2-40B4-BE49-F238E27FC236}">
                <a16:creationId xmlns:a16="http://schemas.microsoft.com/office/drawing/2014/main" xmlns="" id="{967E6A68-278E-4DE7-B3A9-CA348E6FE366}"/>
              </a:ext>
            </a:extLst>
          </p:cNvPr>
          <p:cNvPicPr>
            <a:picLocks noChangeAspect="1"/>
          </p:cNvPicPr>
          <p:nvPr/>
        </p:nvPicPr>
        <p:blipFill>
          <a:blip r:embed="rId2"/>
          <a:stretch>
            <a:fillRect/>
          </a:stretch>
        </p:blipFill>
        <p:spPr>
          <a:xfrm>
            <a:off x="9572895" y="5891878"/>
            <a:ext cx="2420324" cy="792549"/>
          </a:xfrm>
          <a:prstGeom prst="rect">
            <a:avLst/>
          </a:prstGeom>
        </p:spPr>
      </p:pic>
    </p:spTree>
    <p:extLst>
      <p:ext uri="{BB962C8B-B14F-4D97-AF65-F5344CB8AC3E}">
        <p14:creationId xmlns:p14="http://schemas.microsoft.com/office/powerpoint/2010/main" val="3566009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4987C56-2926-47E9-BCBC-DB2CB61222BF}"/>
              </a:ext>
            </a:extLst>
          </p:cNvPr>
          <p:cNvSpPr>
            <a:spLocks noGrp="1"/>
          </p:cNvSpPr>
          <p:nvPr>
            <p:ph type="title"/>
          </p:nvPr>
        </p:nvSpPr>
        <p:spPr>
          <a:xfrm>
            <a:off x="694268" y="369221"/>
            <a:ext cx="10820399" cy="1737876"/>
          </a:xfrm>
        </p:spPr>
        <p:txBody>
          <a:bodyPr/>
          <a:lstStyle/>
          <a:p>
            <a:r>
              <a:rPr lang="it-IT" dirty="0"/>
              <a:t>LE SCHEDE DI PROGRAMMAZIONE DELLE RISORSE ASSEGNATE PER GLI ESERCIZI FINANZIARI 2022 E 2023 SONO ANALOGHE</a:t>
            </a:r>
          </a:p>
        </p:txBody>
      </p:sp>
      <p:sp>
        <p:nvSpPr>
          <p:cNvPr id="3" name="Segnaposto testo 2">
            <a:extLst>
              <a:ext uri="{FF2B5EF4-FFF2-40B4-BE49-F238E27FC236}">
                <a16:creationId xmlns:a16="http://schemas.microsoft.com/office/drawing/2014/main" xmlns="" id="{7B8567CE-58F4-4613-A890-AFD0BD41FD99}"/>
              </a:ext>
            </a:extLst>
          </p:cNvPr>
          <p:cNvSpPr>
            <a:spLocks noGrp="1"/>
          </p:cNvSpPr>
          <p:nvPr>
            <p:ph type="body" idx="1"/>
          </p:nvPr>
        </p:nvSpPr>
        <p:spPr>
          <a:xfrm>
            <a:off x="189579" y="2473325"/>
            <a:ext cx="10531429" cy="1621597"/>
          </a:xfrm>
        </p:spPr>
        <p:txBody>
          <a:bodyPr>
            <a:normAutofit lnSpcReduction="10000"/>
          </a:bodyPr>
          <a:lstStyle/>
          <a:p>
            <a:r>
              <a:rPr lang="it-IT" dirty="0">
                <a:solidFill>
                  <a:schemeClr val="tx1"/>
                </a:solidFill>
              </a:rPr>
              <a:t>Si differenziano solo per la non suddivisione dell’importo in due quote e per l’annualità di riferimento per il raggiungimento degli obiettivi (2023 per le risorse del 2022 e 2024 per le risorse del 2023). </a:t>
            </a:r>
          </a:p>
          <a:p>
            <a:r>
              <a:rPr lang="it-IT" dirty="0">
                <a:solidFill>
                  <a:schemeClr val="tx1"/>
                </a:solidFill>
              </a:rPr>
              <a:t>NON CAMBIANO I DATI DI PARTENZA: DATI AL 31.12.2018 per i servizi educativi E AL 31.12.2019 per le scuole dell'infanzia </a:t>
            </a:r>
          </a:p>
        </p:txBody>
      </p:sp>
      <p:pic>
        <p:nvPicPr>
          <p:cNvPr id="4" name="Immagine 3">
            <a:extLst>
              <a:ext uri="{FF2B5EF4-FFF2-40B4-BE49-F238E27FC236}">
                <a16:creationId xmlns:a16="http://schemas.microsoft.com/office/drawing/2014/main" xmlns="" id="{90C5BA45-4301-431A-AC75-0398C556965E}"/>
              </a:ext>
            </a:extLst>
          </p:cNvPr>
          <p:cNvPicPr>
            <a:picLocks noChangeAspect="1"/>
          </p:cNvPicPr>
          <p:nvPr/>
        </p:nvPicPr>
        <p:blipFill>
          <a:blip r:embed="rId2"/>
          <a:stretch>
            <a:fillRect/>
          </a:stretch>
        </p:blipFill>
        <p:spPr>
          <a:xfrm>
            <a:off x="9453489" y="4887282"/>
            <a:ext cx="2738511" cy="896742"/>
          </a:xfrm>
          <a:prstGeom prst="rect">
            <a:avLst/>
          </a:prstGeom>
        </p:spPr>
      </p:pic>
    </p:spTree>
    <p:extLst>
      <p:ext uri="{BB962C8B-B14F-4D97-AF65-F5344CB8AC3E}">
        <p14:creationId xmlns:p14="http://schemas.microsoft.com/office/powerpoint/2010/main" val="3483844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13C9A4B-A7F2-4C91-A4F7-282E61E071C1}"/>
              </a:ext>
            </a:extLst>
          </p:cNvPr>
          <p:cNvSpPr>
            <a:spLocks noGrp="1"/>
          </p:cNvSpPr>
          <p:nvPr>
            <p:ph type="title"/>
          </p:nvPr>
        </p:nvSpPr>
        <p:spPr>
          <a:xfrm>
            <a:off x="1749287" y="419817"/>
            <a:ext cx="10101470" cy="1293028"/>
          </a:xfrm>
        </p:spPr>
        <p:txBody>
          <a:bodyPr>
            <a:normAutofit fontScale="90000"/>
          </a:bodyPr>
          <a:lstStyle/>
          <a:p>
            <a:pPr algn="l"/>
            <a:r>
              <a:rPr lang="it-IT" b="1" dirty="0"/>
              <a:t>LA PROGRAMMAZIONE REGIONALE </a:t>
            </a:r>
            <a:br>
              <a:rPr lang="it-IT" b="1" dirty="0"/>
            </a:br>
            <a:r>
              <a:rPr lang="it-IT" b="1" dirty="0"/>
              <a:t>2^ QUOTA 2021– invio entro 30.11.2021</a:t>
            </a:r>
            <a:br>
              <a:rPr lang="it-IT" b="1" dirty="0"/>
            </a:br>
            <a:r>
              <a:rPr lang="it-IT" b="1" dirty="0"/>
              <a:t>E.F. 2022 – INVIO ENTRO 30.05.2022 </a:t>
            </a:r>
          </a:p>
        </p:txBody>
      </p:sp>
      <p:graphicFrame>
        <p:nvGraphicFramePr>
          <p:cNvPr id="4" name="Segnaposto contenuto 3">
            <a:extLst>
              <a:ext uri="{FF2B5EF4-FFF2-40B4-BE49-F238E27FC236}">
                <a16:creationId xmlns:a16="http://schemas.microsoft.com/office/drawing/2014/main" xmlns="" id="{01A93F9C-713B-4C2D-8DD0-DEBCED5736AC}"/>
              </a:ext>
            </a:extLst>
          </p:cNvPr>
          <p:cNvGraphicFramePr>
            <a:graphicFrameLocks noGrp="1"/>
          </p:cNvGraphicFramePr>
          <p:nvPr>
            <p:ph idx="1"/>
            <p:extLst>
              <p:ext uri="{D42A27DB-BD31-4B8C-83A1-F6EECF244321}">
                <p14:modId xmlns:p14="http://schemas.microsoft.com/office/powerpoint/2010/main" val="108108619"/>
              </p:ext>
            </p:extLst>
          </p:nvPr>
        </p:nvGraphicFramePr>
        <p:xfrm>
          <a:off x="1099930" y="2090771"/>
          <a:ext cx="9978883" cy="4038688"/>
        </p:xfrm>
        <a:graphic>
          <a:graphicData uri="http://schemas.openxmlformats.org/drawingml/2006/table">
            <a:tbl>
              <a:tblPr/>
              <a:tblGrid>
                <a:gridCol w="1680119">
                  <a:extLst>
                    <a:ext uri="{9D8B030D-6E8A-4147-A177-3AD203B41FA5}">
                      <a16:colId xmlns:a16="http://schemas.microsoft.com/office/drawing/2014/main" xmlns="" val="1674354692"/>
                    </a:ext>
                  </a:extLst>
                </a:gridCol>
                <a:gridCol w="403228">
                  <a:extLst>
                    <a:ext uri="{9D8B030D-6E8A-4147-A177-3AD203B41FA5}">
                      <a16:colId xmlns:a16="http://schemas.microsoft.com/office/drawing/2014/main" xmlns="" val="3813621943"/>
                    </a:ext>
                  </a:extLst>
                </a:gridCol>
                <a:gridCol w="391009">
                  <a:extLst>
                    <a:ext uri="{9D8B030D-6E8A-4147-A177-3AD203B41FA5}">
                      <a16:colId xmlns:a16="http://schemas.microsoft.com/office/drawing/2014/main" xmlns="" val="2157801040"/>
                    </a:ext>
                  </a:extLst>
                </a:gridCol>
                <a:gridCol w="391009">
                  <a:extLst>
                    <a:ext uri="{9D8B030D-6E8A-4147-A177-3AD203B41FA5}">
                      <a16:colId xmlns:a16="http://schemas.microsoft.com/office/drawing/2014/main" xmlns="" val="2800707067"/>
                    </a:ext>
                  </a:extLst>
                </a:gridCol>
                <a:gridCol w="391009">
                  <a:extLst>
                    <a:ext uri="{9D8B030D-6E8A-4147-A177-3AD203B41FA5}">
                      <a16:colId xmlns:a16="http://schemas.microsoft.com/office/drawing/2014/main" xmlns="" val="3320081566"/>
                    </a:ext>
                  </a:extLst>
                </a:gridCol>
                <a:gridCol w="391009">
                  <a:extLst>
                    <a:ext uri="{9D8B030D-6E8A-4147-A177-3AD203B41FA5}">
                      <a16:colId xmlns:a16="http://schemas.microsoft.com/office/drawing/2014/main" xmlns="" val="2561877729"/>
                    </a:ext>
                  </a:extLst>
                </a:gridCol>
                <a:gridCol w="782019">
                  <a:extLst>
                    <a:ext uri="{9D8B030D-6E8A-4147-A177-3AD203B41FA5}">
                      <a16:colId xmlns:a16="http://schemas.microsoft.com/office/drawing/2014/main" xmlns="" val="944069478"/>
                    </a:ext>
                  </a:extLst>
                </a:gridCol>
                <a:gridCol w="765727">
                  <a:extLst>
                    <a:ext uri="{9D8B030D-6E8A-4147-A177-3AD203B41FA5}">
                      <a16:colId xmlns:a16="http://schemas.microsoft.com/office/drawing/2014/main" xmlns="" val="3667196837"/>
                    </a:ext>
                  </a:extLst>
                </a:gridCol>
                <a:gridCol w="824785">
                  <a:extLst>
                    <a:ext uri="{9D8B030D-6E8A-4147-A177-3AD203B41FA5}">
                      <a16:colId xmlns:a16="http://schemas.microsoft.com/office/drawing/2014/main" xmlns="" val="372406999"/>
                    </a:ext>
                  </a:extLst>
                </a:gridCol>
                <a:gridCol w="896064">
                  <a:extLst>
                    <a:ext uri="{9D8B030D-6E8A-4147-A177-3AD203B41FA5}">
                      <a16:colId xmlns:a16="http://schemas.microsoft.com/office/drawing/2014/main" xmlns="" val="174503970"/>
                    </a:ext>
                  </a:extLst>
                </a:gridCol>
                <a:gridCol w="1335948">
                  <a:extLst>
                    <a:ext uri="{9D8B030D-6E8A-4147-A177-3AD203B41FA5}">
                      <a16:colId xmlns:a16="http://schemas.microsoft.com/office/drawing/2014/main" xmlns="" val="3440108796"/>
                    </a:ext>
                  </a:extLst>
                </a:gridCol>
                <a:gridCol w="1335948">
                  <a:extLst>
                    <a:ext uri="{9D8B030D-6E8A-4147-A177-3AD203B41FA5}">
                      <a16:colId xmlns:a16="http://schemas.microsoft.com/office/drawing/2014/main" xmlns="" val="3265547937"/>
                    </a:ext>
                  </a:extLst>
                </a:gridCol>
                <a:gridCol w="391009">
                  <a:extLst>
                    <a:ext uri="{9D8B030D-6E8A-4147-A177-3AD203B41FA5}">
                      <a16:colId xmlns:a16="http://schemas.microsoft.com/office/drawing/2014/main" xmlns="" val="3690244587"/>
                    </a:ext>
                  </a:extLst>
                </a:gridCol>
              </a:tblGrid>
              <a:tr h="118537">
                <a:tc gridSpan="13">
                  <a:txBody>
                    <a:bodyPr/>
                    <a:lstStyle/>
                    <a:p>
                      <a:pPr algn="l" fontAlgn="ctr"/>
                      <a:r>
                        <a:rPr lang="it-IT" sz="400" b="1" i="0" u="none" strike="noStrike">
                          <a:solidFill>
                            <a:srgbClr val="000000"/>
                          </a:solidFill>
                          <a:effectLst/>
                          <a:latin typeface="Calibri" panose="020F0502020204030204" pitchFamily="34" charset="0"/>
                        </a:rPr>
                        <a:t>ALLEGATO A - SCHEDA RIEPILOGATIVA DELLA PROGRAMMAZIONE REGIONALE </a:t>
                      </a:r>
                    </a:p>
                  </a:txBody>
                  <a:tcPr marL="2225" marR="2225" marT="222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1582382903"/>
                  </a:ext>
                </a:extLst>
              </a:tr>
              <a:tr h="111267">
                <a:tc gridSpan="13">
                  <a:txBody>
                    <a:bodyPr/>
                    <a:lstStyle/>
                    <a:p>
                      <a:pPr algn="ctr" fontAlgn="b"/>
                      <a:r>
                        <a:rPr lang="it-IT" sz="500" b="1" i="0" u="none" strike="noStrike">
                          <a:solidFill>
                            <a:srgbClr val="000000"/>
                          </a:solidFill>
                          <a:effectLst/>
                          <a:latin typeface="Calibri" panose="020F0502020204030204" pitchFamily="34" charset="0"/>
                        </a:rPr>
                        <a:t>Fondo nazionale per il Sistema integrato di educazione e di istruzione e.f. 2021</a:t>
                      </a:r>
                    </a:p>
                  </a:txBody>
                  <a:tcPr marL="2225" marR="2225" marT="22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3224077513"/>
                  </a:ext>
                </a:extLst>
              </a:tr>
              <a:tr h="104146">
                <a:tc gridSpan="13">
                  <a:txBody>
                    <a:bodyPr/>
                    <a:lstStyle/>
                    <a:p>
                      <a:pPr algn="ctr" fontAlgn="b"/>
                      <a:r>
                        <a:rPr lang="it-IT" sz="400" b="0" i="0" u="none" strike="noStrike">
                          <a:solidFill>
                            <a:srgbClr val="000000"/>
                          </a:solidFill>
                          <a:effectLst/>
                          <a:latin typeface="Calibri" panose="020F0502020204030204" pitchFamily="34" charset="0"/>
                        </a:rPr>
                        <a:t>PROGRAMMAZIONE REGIONE ______________________________________</a:t>
                      </a:r>
                    </a:p>
                  </a:txBody>
                  <a:tcPr marL="2225" marR="2225" marT="22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1033009934"/>
                  </a:ext>
                </a:extLst>
              </a:tr>
              <a:tr h="97915">
                <a:tc gridSpan="13">
                  <a:txBody>
                    <a:bodyPr/>
                    <a:lstStyle/>
                    <a:p>
                      <a:pPr algn="ctr" fontAlgn="b"/>
                      <a:r>
                        <a:rPr lang="it-IT" sz="400" b="0" i="0" u="none" strike="noStrike">
                          <a:solidFill>
                            <a:srgbClr val="000000"/>
                          </a:solidFill>
                          <a:effectLst/>
                          <a:latin typeface="Calibri" panose="020F0502020204030204" pitchFamily="34" charset="0"/>
                        </a:rPr>
                        <a:t>D.G.R. n.-------- del ---------</a:t>
                      </a:r>
                    </a:p>
                  </a:txBody>
                  <a:tcPr marL="2225" marR="2225" marT="22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3399192323"/>
                  </a:ext>
                </a:extLst>
              </a:tr>
              <a:tr h="142422">
                <a:tc gridSpan="7">
                  <a:txBody>
                    <a:bodyPr/>
                    <a:lstStyle/>
                    <a:p>
                      <a:pPr algn="ctr" fontAlgn="ctr"/>
                      <a:r>
                        <a:rPr lang="it-IT" sz="400" b="0" i="0" u="none" strike="noStrike">
                          <a:solidFill>
                            <a:srgbClr val="000000"/>
                          </a:solidFill>
                          <a:effectLst/>
                          <a:latin typeface="Calibri" panose="020F0502020204030204" pitchFamily="34" charset="0"/>
                        </a:rPr>
                        <a:t>Stanziamento previsto per la regione dal D.M. recante il Piano di riparto del         Fondo 0-6</a:t>
                      </a: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gridSpan="6">
                  <a:txBody>
                    <a:bodyPr/>
                    <a:lstStyle/>
                    <a:p>
                      <a:pPr algn="ctr" fontAlgn="ctr"/>
                      <a:r>
                        <a:rPr lang="it-IT" sz="400" b="0" i="0" u="none" strike="noStrike">
                          <a:solidFill>
                            <a:srgbClr val="000000"/>
                          </a:solidFill>
                          <a:effectLst/>
                          <a:latin typeface="Calibri" panose="020F0502020204030204" pitchFamily="34" charset="0"/>
                        </a:rPr>
                        <a:t> </a:t>
                      </a: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2618120439"/>
                  </a:ext>
                </a:extLst>
              </a:tr>
              <a:tr h="131889">
                <a:tc gridSpan="7">
                  <a:txBody>
                    <a:bodyPr/>
                    <a:lstStyle/>
                    <a:p>
                      <a:pPr algn="ctr" fontAlgn="b"/>
                      <a:r>
                        <a:rPr lang="it-IT" sz="400" b="0" i="0" u="none" strike="noStrike">
                          <a:solidFill>
                            <a:srgbClr val="000000"/>
                          </a:solidFill>
                          <a:effectLst/>
                          <a:latin typeface="Calibri" panose="020F0502020204030204" pitchFamily="34" charset="0"/>
                        </a:rPr>
                        <a:t>Risorse regionali per il finanziamento dei servizi educativi per l’infanzia e delle scuole dell’infanzia - cofinanziamento (in euro)</a:t>
                      </a:r>
                    </a:p>
                  </a:txBody>
                  <a:tcPr marL="2225" marR="2225" marT="22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gridSpan="6">
                  <a:txBody>
                    <a:bodyPr/>
                    <a:lstStyle/>
                    <a:p>
                      <a:pPr algn="ctr" fontAlgn="ctr"/>
                      <a:r>
                        <a:rPr lang="it-IT" sz="400" b="0" i="0" u="none" strike="noStrike">
                          <a:solidFill>
                            <a:srgbClr val="000000"/>
                          </a:solidFill>
                          <a:effectLst/>
                          <a:latin typeface="Calibri" panose="020F0502020204030204" pitchFamily="34" charset="0"/>
                        </a:rPr>
                        <a:t> </a:t>
                      </a: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2027768345"/>
                  </a:ext>
                </a:extLst>
              </a:tr>
              <a:tr h="178028">
                <a:tc gridSpan="7">
                  <a:txBody>
                    <a:bodyPr/>
                    <a:lstStyle/>
                    <a:p>
                      <a:pPr algn="ctr" fontAlgn="ctr"/>
                      <a:r>
                        <a:rPr lang="it-IT" sz="400" b="0" i="0" u="none" strike="noStrike">
                          <a:solidFill>
                            <a:srgbClr val="000000"/>
                          </a:solidFill>
                          <a:effectLst/>
                          <a:latin typeface="Calibri" panose="020F0502020204030204" pitchFamily="34" charset="0"/>
                        </a:rPr>
                        <a:t>Risorse regionali per il finanziamento dei servizi educativi per l’infanzia e delle scuole dell’infanzia - cofinanziamento (in % rispetto allo stanziamento statale) - </a:t>
                      </a:r>
                      <a:r>
                        <a:rPr lang="it-IT" sz="400" b="1" i="0" u="none" strike="noStrike">
                          <a:solidFill>
                            <a:srgbClr val="000000"/>
                          </a:solidFill>
                          <a:effectLst/>
                          <a:latin typeface="Calibri" panose="020F0502020204030204" pitchFamily="34" charset="0"/>
                        </a:rPr>
                        <a:t>minimo 25%</a:t>
                      </a:r>
                      <a:endParaRPr lang="it-IT" sz="400" b="0" i="0" u="none" strike="noStrike">
                        <a:solidFill>
                          <a:srgbClr val="000000"/>
                        </a:solidFill>
                        <a:effectLst/>
                        <a:latin typeface="Calibri" panose="020F0502020204030204" pitchFamily="34" charset="0"/>
                      </a:endParaRP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gridSpan="6">
                  <a:txBody>
                    <a:bodyPr/>
                    <a:lstStyle/>
                    <a:p>
                      <a:pPr algn="ctr" fontAlgn="ctr"/>
                      <a:r>
                        <a:rPr lang="it-IT" sz="400" b="0" i="0" u="none" strike="noStrike">
                          <a:solidFill>
                            <a:srgbClr val="000000"/>
                          </a:solidFill>
                          <a:effectLst/>
                          <a:latin typeface="Calibri" panose="020F0502020204030204" pitchFamily="34" charset="0"/>
                        </a:rPr>
                        <a:t> </a:t>
                      </a: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3880120441"/>
                  </a:ext>
                </a:extLst>
              </a:tr>
              <a:tr h="295526">
                <a:tc gridSpan="7">
                  <a:txBody>
                    <a:bodyPr/>
                    <a:lstStyle/>
                    <a:p>
                      <a:pPr algn="ctr" fontAlgn="ctr"/>
                      <a:r>
                        <a:rPr lang="it-IT" sz="400" b="0" i="0" u="none" strike="noStrike">
                          <a:solidFill>
                            <a:srgbClr val="000000"/>
                          </a:solidFill>
                          <a:effectLst/>
                          <a:latin typeface="Calibri" panose="020F0502020204030204" pitchFamily="34" charset="0"/>
                        </a:rPr>
                        <a:t>Quota parte destinata al finanziamento di sezioni primavera già esistenti o di nuova istituzione aggregate a scuole dell’infanzia statali o paritarie o al finanziamento di Poli per l’infanzia (in euro) - </a:t>
                      </a:r>
                      <a:r>
                        <a:rPr lang="it-IT" sz="400" b="1" i="0" u="none" strike="noStrike">
                          <a:solidFill>
                            <a:srgbClr val="000000"/>
                          </a:solidFill>
                          <a:effectLst/>
                          <a:latin typeface="Calibri" panose="020F0502020204030204" pitchFamily="34" charset="0"/>
                        </a:rPr>
                        <a:t>di norma minimo 5% dell'importo statale (finanziabile con quota statale e/o quota regionale) per regioni/prov. aut. con copertura inferiore alla media *</a:t>
                      </a:r>
                      <a:endParaRPr lang="it-IT" sz="400" b="0" i="0" u="none" strike="noStrike">
                        <a:solidFill>
                          <a:srgbClr val="000000"/>
                        </a:solidFill>
                        <a:effectLst/>
                        <a:latin typeface="Calibri" panose="020F0502020204030204" pitchFamily="34" charset="0"/>
                      </a:endParaRP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gridSpan="6">
                  <a:txBody>
                    <a:bodyPr/>
                    <a:lstStyle/>
                    <a:p>
                      <a:pPr algn="ctr" fontAlgn="ctr"/>
                      <a:r>
                        <a:rPr lang="it-IT" sz="400" b="0" i="0" u="none" strike="noStrike" dirty="0">
                          <a:solidFill>
                            <a:srgbClr val="000000"/>
                          </a:solidFill>
                          <a:effectLst/>
                          <a:latin typeface="Calibri" panose="020F0502020204030204" pitchFamily="34" charset="0"/>
                        </a:rPr>
                        <a:t> </a:t>
                      </a: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4090830353"/>
                  </a:ext>
                </a:extLst>
              </a:tr>
              <a:tr h="344928">
                <a:tc>
                  <a:txBody>
                    <a:bodyPr/>
                    <a:lstStyle/>
                    <a:p>
                      <a:pPr algn="ctr" fontAlgn="ctr"/>
                      <a:r>
                        <a:rPr lang="it-IT" sz="400" b="0" i="0" u="none" strike="noStrike">
                          <a:solidFill>
                            <a:srgbClr val="000000"/>
                          </a:solidFill>
                          <a:effectLst/>
                          <a:latin typeface="Calibri" panose="020F0502020204030204" pitchFamily="34" charset="0"/>
                        </a:rPr>
                        <a:t>Priorità di intervento</a:t>
                      </a: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fontAlgn="b"/>
                      <a:r>
                        <a:rPr lang="it-IT" sz="300" b="0" i="0" u="none" strike="noStrike">
                          <a:solidFill>
                            <a:srgbClr val="000000"/>
                          </a:solidFill>
                          <a:effectLst/>
                          <a:latin typeface="Calibri" panose="020F0502020204030204" pitchFamily="34" charset="0"/>
                        </a:rPr>
                        <a:t> </a:t>
                      </a:r>
                    </a:p>
                  </a:txBody>
                  <a:tcPr marL="2225" marR="2225" marT="22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ctr"/>
                      <a:r>
                        <a:rPr lang="it-IT" sz="300" b="0" i="0" u="none" strike="noStrike">
                          <a:solidFill>
                            <a:srgbClr val="000000"/>
                          </a:solidFill>
                          <a:effectLst/>
                          <a:latin typeface="Calibri" panose="020F0502020204030204" pitchFamily="34" charset="0"/>
                        </a:rPr>
                        <a:t>importo programmato con utilizzo fondo statale (in €)</a:t>
                      </a: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ctr"/>
                      <a:r>
                        <a:rPr lang="it-IT" sz="300" b="0" i="0" u="none" strike="noStrike">
                          <a:solidFill>
                            <a:srgbClr val="000000"/>
                          </a:solidFill>
                          <a:effectLst/>
                          <a:latin typeface="Calibri" panose="020F0502020204030204" pitchFamily="34" charset="0"/>
                        </a:rPr>
                        <a:t>importo programmato con utilizzo fondo statale (in % sul totale del fondo statale 0-6)</a:t>
                      </a: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300" b="0" i="0" u="none" strike="noStrike">
                          <a:solidFill>
                            <a:srgbClr val="000000"/>
                          </a:solidFill>
                          <a:effectLst/>
                          <a:latin typeface="Calibri" panose="020F0502020204030204" pitchFamily="34" charset="0"/>
                        </a:rPr>
                        <a:t>importo programmato da cofinanziamento regionale (in €)</a:t>
                      </a: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it-IT" sz="300" b="0" i="0" u="none" strike="noStrike">
                          <a:solidFill>
                            <a:srgbClr val="000000"/>
                          </a:solidFill>
                          <a:effectLst/>
                          <a:latin typeface="Calibri" panose="020F0502020204030204" pitchFamily="34" charset="0"/>
                        </a:rPr>
                        <a:t>importo programmato da cofinanziamento regionale (in % sul totale della programmazione regionale)</a:t>
                      </a: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it-IT" sz="300" b="0" i="0" u="none" strike="noStrike">
                          <a:solidFill>
                            <a:srgbClr val="000000"/>
                          </a:solidFill>
                          <a:effectLst/>
                          <a:latin typeface="Calibri" panose="020F0502020204030204" pitchFamily="34" charset="0"/>
                        </a:rPr>
                        <a:t> </a:t>
                      </a:r>
                    </a:p>
                  </a:txBody>
                  <a:tcPr marL="2225" marR="2225" marT="22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EEECE1"/>
                    </a:solidFill>
                  </a:tcPr>
                </a:tc>
                <a:tc>
                  <a:txBody>
                    <a:bodyPr/>
                    <a:lstStyle/>
                    <a:p>
                      <a:pPr algn="l" fontAlgn="b"/>
                      <a:r>
                        <a:rPr lang="it-IT" sz="300" b="0" i="0" u="none" strike="noStrike">
                          <a:solidFill>
                            <a:srgbClr val="000000"/>
                          </a:solidFill>
                          <a:effectLst/>
                          <a:latin typeface="Calibri" panose="020F0502020204030204" pitchFamily="34" charset="0"/>
                        </a:rPr>
                        <a:t> </a:t>
                      </a:r>
                    </a:p>
                  </a:txBody>
                  <a:tcPr marL="2225" marR="2225" marT="22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EECE1"/>
                    </a:solidFill>
                  </a:tcPr>
                </a:tc>
                <a:extLst>
                  <a:ext uri="{0D108BD9-81ED-4DB2-BD59-A6C34878D82A}">
                    <a16:rowId xmlns:a16="http://schemas.microsoft.com/office/drawing/2014/main" xmlns="" val="136844089"/>
                  </a:ext>
                </a:extLst>
              </a:tr>
              <a:tr h="198056">
                <a:tc>
                  <a:txBody>
                    <a:bodyPr/>
                    <a:lstStyle/>
                    <a:p>
                      <a:pPr algn="ctr" fontAlgn="ctr"/>
                      <a:r>
                        <a:rPr lang="it-IT" sz="300" b="1" i="0" u="none" strike="noStrike">
                          <a:solidFill>
                            <a:srgbClr val="000000"/>
                          </a:solidFill>
                          <a:effectLst/>
                          <a:latin typeface="Calibri" panose="020F0502020204030204" pitchFamily="34" charset="0"/>
                        </a:rPr>
                        <a:t>A</a:t>
                      </a: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fontAlgn="b"/>
                      <a:r>
                        <a:rPr lang="it-IT" sz="300" b="0" i="0" u="none" strike="noStrike">
                          <a:solidFill>
                            <a:srgbClr val="000000"/>
                          </a:solidFill>
                          <a:effectLst/>
                          <a:latin typeface="Calibri" panose="020F0502020204030204" pitchFamily="34" charset="0"/>
                        </a:rPr>
                        <a:t> interventi di nuove costruzioni, ristrutturazione edilizia, restauro e risanamento conservativo, riqualificazione funzionale ed estetica, messa in sicurezza meccanica e in caso di incendio, risparmio energetico e fruibilità di stabili di proprietà delle amministrazioni pubbliche</a:t>
                      </a:r>
                    </a:p>
                  </a:txBody>
                  <a:tcPr marL="2225" marR="2225" marT="22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ctr"/>
                      <a:r>
                        <a:rPr lang="it-IT" sz="300" b="0" i="0" u="none" strike="noStrike">
                          <a:solidFill>
                            <a:srgbClr val="000000"/>
                          </a:solidFill>
                          <a:effectLst/>
                          <a:latin typeface="Calibri" panose="020F0502020204030204" pitchFamily="34" charset="0"/>
                        </a:rPr>
                        <a:t>€</a:t>
                      </a: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ctr"/>
                      <a:r>
                        <a:rPr lang="it-IT" sz="300" b="0" i="0" u="none" strike="noStrike">
                          <a:solidFill>
                            <a:srgbClr val="000000"/>
                          </a:solidFill>
                          <a:effectLst/>
                          <a:latin typeface="Calibri" panose="020F0502020204030204" pitchFamily="34" charset="0"/>
                        </a:rPr>
                        <a:t>%</a:t>
                      </a: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300" b="0" i="0" u="none" strike="noStrike">
                          <a:solidFill>
                            <a:srgbClr val="000000"/>
                          </a:solidFill>
                          <a:effectLst/>
                          <a:latin typeface="Calibri" panose="020F0502020204030204" pitchFamily="34" charset="0"/>
                        </a:rPr>
                        <a:t>€</a:t>
                      </a: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it-IT" sz="300" b="0" i="0" u="none" strike="noStrike">
                          <a:solidFill>
                            <a:srgbClr val="000000"/>
                          </a:solidFill>
                          <a:effectLst/>
                          <a:latin typeface="Calibri" panose="020F0502020204030204" pitchFamily="34" charset="0"/>
                        </a:rPr>
                        <a:t> %</a:t>
                      </a: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l" fontAlgn="b"/>
                      <a:r>
                        <a:rPr lang="it-IT" sz="300" b="0" i="0" u="none" strike="noStrike">
                          <a:solidFill>
                            <a:srgbClr val="000000"/>
                          </a:solidFill>
                          <a:effectLst/>
                          <a:latin typeface="Calibri" panose="020F0502020204030204" pitchFamily="34" charset="0"/>
                        </a:rPr>
                        <a:t> </a:t>
                      </a:r>
                    </a:p>
                  </a:txBody>
                  <a:tcPr marL="2225" marR="2225" marT="22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300" b="0" i="0" u="none" strike="noStrike">
                          <a:solidFill>
                            <a:srgbClr val="000000"/>
                          </a:solidFill>
                          <a:effectLst/>
                          <a:latin typeface="Calibri" panose="020F0502020204030204" pitchFamily="34" charset="0"/>
                        </a:rPr>
                        <a:t> </a:t>
                      </a:r>
                    </a:p>
                  </a:txBody>
                  <a:tcPr marL="2225" marR="2225" marT="22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2083690856"/>
                  </a:ext>
                </a:extLst>
              </a:tr>
              <a:tr h="64535">
                <a:tc rowSpan="8">
                  <a:txBody>
                    <a:bodyPr/>
                    <a:lstStyle/>
                    <a:p>
                      <a:pPr algn="ctr" fontAlgn="ctr"/>
                      <a:r>
                        <a:rPr lang="it-IT" sz="300" b="0" i="0" u="none" strike="noStrike">
                          <a:solidFill>
                            <a:srgbClr val="000000"/>
                          </a:solidFill>
                          <a:effectLst/>
                          <a:latin typeface="Calibri" panose="020F0502020204030204" pitchFamily="34" charset="0"/>
                        </a:rPr>
                        <a:t>Interventi dei Comuni finanziabili in base alla programmazione regionale</a:t>
                      </a:r>
                    </a:p>
                  </a:txBody>
                  <a:tcPr marL="2225" marR="2225" marT="22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300" b="1" i="0" u="none" strike="noStrike">
                          <a:solidFill>
                            <a:srgbClr val="000000"/>
                          </a:solidFill>
                          <a:effectLst/>
                          <a:latin typeface="Calibri" panose="020F0502020204030204" pitchFamily="34" charset="0"/>
                        </a:rPr>
                        <a:t>A1</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it-IT" sz="300" b="0" i="0" u="none" strike="noStrike">
                          <a:solidFill>
                            <a:srgbClr val="000000"/>
                          </a:solidFill>
                          <a:effectLst/>
                          <a:latin typeface="Calibri" panose="020F0502020204030204" pitchFamily="34" charset="0"/>
                        </a:rPr>
                        <a:t>Nuove  costruzioni adibite a servizi  educativi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ctr"/>
                      <a:r>
                        <a:rPr lang="it-IT" sz="300" b="0" i="0" u="none" strike="noStrike">
                          <a:solidFill>
                            <a:srgbClr val="000000"/>
                          </a:solidFill>
                          <a:effectLst/>
                          <a:latin typeface="Calibri" panose="020F0502020204030204" pitchFamily="34" charset="0"/>
                        </a:rPr>
                        <a:t>SI'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300" b="0" i="0" u="none" strike="noStrike">
                          <a:solidFill>
                            <a:srgbClr val="000000"/>
                          </a:solidFill>
                          <a:effectLst/>
                          <a:latin typeface="Calibri" panose="020F0502020204030204" pitchFamily="34" charset="0"/>
                        </a:rPr>
                        <a:t>NO</a:t>
                      </a:r>
                    </a:p>
                  </a:txBody>
                  <a:tcPr marL="2225" marR="2225" marT="22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200" b="0" i="0" u="none" strike="noStrike">
                          <a:solidFill>
                            <a:srgbClr val="000000"/>
                          </a:solidFill>
                          <a:effectLst/>
                          <a:latin typeface="Calibri" panose="020F0502020204030204" pitchFamily="34" charset="0"/>
                        </a:rPr>
                        <a:t>Numero di comuni coinvolti </a:t>
                      </a:r>
                    </a:p>
                  </a:txBody>
                  <a:tcPr marL="2225" marR="2225" marT="22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25" marR="2225" marT="22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9006292"/>
                  </a:ext>
                </a:extLst>
              </a:tr>
              <a:tr h="60084">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A2</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it-IT" sz="300" b="0" i="0" u="none" strike="noStrike">
                          <a:solidFill>
                            <a:srgbClr val="000000"/>
                          </a:solidFill>
                          <a:effectLst/>
                          <a:latin typeface="Calibri" panose="020F0502020204030204" pitchFamily="34" charset="0"/>
                        </a:rPr>
                        <a:t>Restauro,  risanamento, messa in sicurezza in strutture per servizi educativi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ctr"/>
                      <a:r>
                        <a:rPr lang="it-IT" sz="300" b="0" i="0" u="none" strike="noStrike">
                          <a:solidFill>
                            <a:srgbClr val="000000"/>
                          </a:solidFill>
                          <a:effectLst/>
                          <a:latin typeface="Calibri" panose="020F0502020204030204" pitchFamily="34" charset="0"/>
                        </a:rPr>
                        <a:t>SI'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300" b="0" i="0" u="none" strike="noStrike">
                          <a:solidFill>
                            <a:srgbClr val="000000"/>
                          </a:solidFill>
                          <a:effectLst/>
                          <a:latin typeface="Calibri" panose="020F0502020204030204" pitchFamily="34" charset="0"/>
                        </a:rPr>
                        <a:t>NO</a:t>
                      </a:r>
                    </a:p>
                  </a:txBody>
                  <a:tcPr marL="2225" marR="2225" marT="22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200" b="0" i="0" u="none" strike="noStrike">
                          <a:solidFill>
                            <a:srgbClr val="000000"/>
                          </a:solidFill>
                          <a:effectLst/>
                          <a:latin typeface="Calibri" panose="020F0502020204030204" pitchFamily="34" charset="0"/>
                        </a:rPr>
                        <a:t>Numero di comuni coinvolti </a:t>
                      </a:r>
                    </a:p>
                  </a:txBody>
                  <a:tcPr marL="2225" marR="2225" marT="22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25" marR="2225" marT="22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40314572"/>
                  </a:ext>
                </a:extLst>
              </a:tr>
              <a:tr h="66760">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A3</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it-IT" sz="300" b="0" i="0" u="none" strike="noStrike">
                          <a:solidFill>
                            <a:srgbClr val="000000"/>
                          </a:solidFill>
                          <a:effectLst/>
                          <a:latin typeface="Calibri" panose="020F0502020204030204" pitchFamily="34" charset="0"/>
                        </a:rPr>
                        <a:t>Nuove  costruzioni adibite  a  scuole dell'infanzia</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ctr"/>
                      <a:r>
                        <a:rPr lang="it-IT" sz="300" b="0" i="0" u="none" strike="noStrike">
                          <a:solidFill>
                            <a:srgbClr val="000000"/>
                          </a:solidFill>
                          <a:effectLst/>
                          <a:latin typeface="Calibri" panose="020F0502020204030204" pitchFamily="34" charset="0"/>
                        </a:rPr>
                        <a:t>SI'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300" b="0" i="0" u="none" strike="noStrike">
                          <a:solidFill>
                            <a:srgbClr val="000000"/>
                          </a:solidFill>
                          <a:effectLst/>
                          <a:latin typeface="Calibri" panose="020F0502020204030204" pitchFamily="34" charset="0"/>
                        </a:rPr>
                        <a:t>NO</a:t>
                      </a:r>
                    </a:p>
                  </a:txBody>
                  <a:tcPr marL="2225" marR="2225" marT="22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200" b="0" i="0" u="none" strike="noStrike">
                          <a:solidFill>
                            <a:srgbClr val="000000"/>
                          </a:solidFill>
                          <a:effectLst/>
                          <a:latin typeface="Calibri" panose="020F0502020204030204" pitchFamily="34" charset="0"/>
                        </a:rPr>
                        <a:t>Numero di comuni coinvolti </a:t>
                      </a:r>
                    </a:p>
                  </a:txBody>
                  <a:tcPr marL="2225" marR="2225" marT="22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25" marR="2225" marT="22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34470777"/>
                  </a:ext>
                </a:extLst>
              </a:tr>
              <a:tr h="71211">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A4</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it-IT" sz="300" b="0" i="0" u="none" strike="noStrike">
                          <a:solidFill>
                            <a:srgbClr val="000000"/>
                          </a:solidFill>
                          <a:effectLst/>
                          <a:latin typeface="Calibri" panose="020F0502020204030204" pitchFamily="34" charset="0"/>
                        </a:rPr>
                        <a:t>Restauro,  risanamento,  messa in sicurezza  in strutture  per scuole dell'infanzia</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ctr"/>
                      <a:r>
                        <a:rPr lang="it-IT" sz="300" b="0" i="0" u="none" strike="noStrike">
                          <a:solidFill>
                            <a:srgbClr val="000000"/>
                          </a:solidFill>
                          <a:effectLst/>
                          <a:latin typeface="Calibri" panose="020F0502020204030204" pitchFamily="34" charset="0"/>
                        </a:rPr>
                        <a:t>SI'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300" b="0" i="0" u="none" strike="noStrike">
                          <a:solidFill>
                            <a:srgbClr val="000000"/>
                          </a:solidFill>
                          <a:effectLst/>
                          <a:latin typeface="Calibri" panose="020F0502020204030204" pitchFamily="34" charset="0"/>
                        </a:rPr>
                        <a:t>NO</a:t>
                      </a:r>
                    </a:p>
                  </a:txBody>
                  <a:tcPr marL="2225" marR="2225" marT="22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200" b="0" i="0" u="none" strike="noStrike">
                          <a:solidFill>
                            <a:srgbClr val="000000"/>
                          </a:solidFill>
                          <a:effectLst/>
                          <a:latin typeface="Calibri" panose="020F0502020204030204" pitchFamily="34" charset="0"/>
                        </a:rPr>
                        <a:t>Numero di comuni coinvolti </a:t>
                      </a:r>
                    </a:p>
                  </a:txBody>
                  <a:tcPr marL="2225" marR="2225" marT="22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25" marR="2225" marT="22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39250664"/>
                  </a:ext>
                </a:extLst>
              </a:tr>
              <a:tr h="60084">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A5</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it-IT" sz="300" b="0" i="0" u="none" strike="noStrike">
                          <a:solidFill>
                            <a:srgbClr val="000000"/>
                          </a:solidFill>
                          <a:effectLst/>
                          <a:latin typeface="Calibri" panose="020F0502020204030204" pitchFamily="34" charset="0"/>
                        </a:rPr>
                        <a:t>Riqualificazione  arredi per  servizi  educativi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ctr"/>
                      <a:r>
                        <a:rPr lang="it-IT" sz="300" b="0" i="0" u="none" strike="noStrike">
                          <a:solidFill>
                            <a:srgbClr val="000000"/>
                          </a:solidFill>
                          <a:effectLst/>
                          <a:latin typeface="Calibri" panose="020F0502020204030204" pitchFamily="34" charset="0"/>
                        </a:rPr>
                        <a:t>SI'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300" b="0" i="0" u="none" strike="noStrike">
                          <a:solidFill>
                            <a:srgbClr val="000000"/>
                          </a:solidFill>
                          <a:effectLst/>
                          <a:latin typeface="Calibri" panose="020F0502020204030204" pitchFamily="34" charset="0"/>
                        </a:rPr>
                        <a:t>NO</a:t>
                      </a:r>
                    </a:p>
                  </a:txBody>
                  <a:tcPr marL="2225" marR="2225" marT="22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200" b="0" i="0" u="none" strike="noStrike">
                          <a:solidFill>
                            <a:srgbClr val="000000"/>
                          </a:solidFill>
                          <a:effectLst/>
                          <a:latin typeface="Calibri" panose="020F0502020204030204" pitchFamily="34" charset="0"/>
                        </a:rPr>
                        <a:t>Numero di comuni coinvolti </a:t>
                      </a:r>
                    </a:p>
                  </a:txBody>
                  <a:tcPr marL="2225" marR="2225" marT="22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25" marR="2225" marT="22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37570275"/>
                  </a:ext>
                </a:extLst>
              </a:tr>
              <a:tr h="68986">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A6</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it-IT" sz="300" b="0" i="0" u="none" strike="noStrike">
                          <a:solidFill>
                            <a:srgbClr val="000000"/>
                          </a:solidFill>
                          <a:effectLst/>
                          <a:latin typeface="Calibri" panose="020F0502020204030204" pitchFamily="34" charset="0"/>
                        </a:rPr>
                        <a:t>Riqualificazione arredi  per  scuole infanzia paritarie</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ctr"/>
                      <a:r>
                        <a:rPr lang="it-IT" sz="300" b="0" i="0" u="none" strike="noStrike">
                          <a:solidFill>
                            <a:srgbClr val="000000"/>
                          </a:solidFill>
                          <a:effectLst/>
                          <a:latin typeface="Calibri" panose="020F0502020204030204" pitchFamily="34" charset="0"/>
                        </a:rPr>
                        <a:t>SI'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300" b="0" i="0" u="none" strike="noStrike">
                          <a:solidFill>
                            <a:srgbClr val="000000"/>
                          </a:solidFill>
                          <a:effectLst/>
                          <a:latin typeface="Calibri" panose="020F0502020204030204" pitchFamily="34" charset="0"/>
                        </a:rPr>
                        <a:t>NO</a:t>
                      </a:r>
                    </a:p>
                  </a:txBody>
                  <a:tcPr marL="2225" marR="2225" marT="22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200" b="0" i="0" u="none" strike="noStrike">
                          <a:solidFill>
                            <a:srgbClr val="000000"/>
                          </a:solidFill>
                          <a:effectLst/>
                          <a:latin typeface="Calibri" panose="020F0502020204030204" pitchFamily="34" charset="0"/>
                        </a:rPr>
                        <a:t>Numero di comuni coinvolti </a:t>
                      </a:r>
                    </a:p>
                  </a:txBody>
                  <a:tcPr marL="2225" marR="2225" marT="22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25" marR="2225" marT="22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79032592"/>
                  </a:ext>
                </a:extLst>
              </a:tr>
              <a:tr h="62310">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A7</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it-IT" sz="300" b="0" i="0" u="none" strike="noStrike">
                          <a:solidFill>
                            <a:srgbClr val="000000"/>
                          </a:solidFill>
                          <a:effectLst/>
                          <a:latin typeface="Calibri" panose="020F0502020204030204" pitchFamily="34" charset="0"/>
                        </a:rPr>
                        <a:t>Riqualificazione arredi  per  scuole infanzia statali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ctr"/>
                      <a:r>
                        <a:rPr lang="it-IT" sz="300" b="0" i="0" u="none" strike="noStrike">
                          <a:solidFill>
                            <a:srgbClr val="000000"/>
                          </a:solidFill>
                          <a:effectLst/>
                          <a:latin typeface="Calibri" panose="020F0502020204030204" pitchFamily="34" charset="0"/>
                        </a:rPr>
                        <a:t>SI'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300" b="0" i="0" u="none" strike="noStrike">
                          <a:solidFill>
                            <a:srgbClr val="000000"/>
                          </a:solidFill>
                          <a:effectLst/>
                          <a:latin typeface="Calibri" panose="020F0502020204030204" pitchFamily="34" charset="0"/>
                        </a:rPr>
                        <a:t>NO</a:t>
                      </a:r>
                    </a:p>
                  </a:txBody>
                  <a:tcPr marL="2225" marR="2225" marT="22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200" b="0" i="0" u="none" strike="noStrike">
                          <a:solidFill>
                            <a:srgbClr val="000000"/>
                          </a:solidFill>
                          <a:effectLst/>
                          <a:latin typeface="Calibri" panose="020F0502020204030204" pitchFamily="34" charset="0"/>
                        </a:rPr>
                        <a:t>Numero di comuni coinvolti </a:t>
                      </a:r>
                    </a:p>
                  </a:txBody>
                  <a:tcPr marL="2225" marR="2225" marT="22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25" marR="2225" marT="22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93183944"/>
                  </a:ext>
                </a:extLst>
              </a:tr>
              <a:tr h="64535">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A8</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ctr" fontAlgn="ctr"/>
                      <a:r>
                        <a:rPr lang="it-IT" sz="300" b="0" i="0" u="none" strike="noStrike">
                          <a:solidFill>
                            <a:srgbClr val="000000"/>
                          </a:solidFill>
                          <a:effectLst/>
                          <a:latin typeface="Calibri" panose="020F0502020204030204" pitchFamily="34" charset="0"/>
                        </a:rPr>
                        <a:t>Investimenti in strutture (edifici e arredi) per poli per l'infanzia</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ctr"/>
                      <a:r>
                        <a:rPr lang="it-IT" sz="300" b="0" i="0" u="none" strike="noStrike">
                          <a:solidFill>
                            <a:srgbClr val="000000"/>
                          </a:solidFill>
                          <a:effectLst/>
                          <a:latin typeface="Calibri" panose="020F0502020204030204" pitchFamily="34" charset="0"/>
                        </a:rPr>
                        <a:t>SI'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300" b="0" i="0" u="none" strike="noStrike">
                          <a:solidFill>
                            <a:srgbClr val="000000"/>
                          </a:solidFill>
                          <a:effectLst/>
                          <a:latin typeface="Calibri" panose="020F0502020204030204" pitchFamily="34" charset="0"/>
                        </a:rPr>
                        <a:t>NO</a:t>
                      </a:r>
                    </a:p>
                  </a:txBody>
                  <a:tcPr marL="2225" marR="2225" marT="22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200" b="0" i="0" u="none" strike="noStrike">
                          <a:solidFill>
                            <a:srgbClr val="000000"/>
                          </a:solidFill>
                          <a:effectLst/>
                          <a:latin typeface="Calibri" panose="020F0502020204030204" pitchFamily="34" charset="0"/>
                        </a:rPr>
                        <a:t>Numero di comuni coinvolti </a:t>
                      </a:r>
                    </a:p>
                  </a:txBody>
                  <a:tcPr marL="2225" marR="2225" marT="22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25" marR="2225" marT="22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33339500"/>
                  </a:ext>
                </a:extLst>
              </a:tr>
              <a:tr h="140197">
                <a:tc>
                  <a:txBody>
                    <a:bodyPr/>
                    <a:lstStyle/>
                    <a:p>
                      <a:pPr algn="ctr" fontAlgn="ctr"/>
                      <a:r>
                        <a:rPr lang="it-IT" sz="300" b="1" i="0" u="none" strike="noStrike">
                          <a:solidFill>
                            <a:srgbClr val="000000"/>
                          </a:solidFill>
                          <a:effectLst/>
                          <a:latin typeface="Calibri" panose="020F0502020204030204" pitchFamily="34" charset="0"/>
                        </a:rPr>
                        <a:t>B</a:t>
                      </a: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fontAlgn="ctr"/>
                      <a:r>
                        <a:rPr lang="it-IT" sz="300" b="0" i="0" u="none" strike="noStrike">
                          <a:solidFill>
                            <a:srgbClr val="000000"/>
                          </a:solidFill>
                          <a:effectLst/>
                          <a:latin typeface="Calibri" panose="020F0502020204030204" pitchFamily="34" charset="0"/>
                        </a:rPr>
                        <a:t>finanziamento di spese di gestione, in quota parte, dei servizi educativi per l’infanzia e delle scuole dell’infanzia, in considerazione dei loro costi e della loro qualificazione</a:t>
                      </a: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ctr"/>
                      <a:r>
                        <a:rPr lang="it-IT" sz="300" b="0" i="0" u="none" strike="noStrike">
                          <a:solidFill>
                            <a:srgbClr val="000000"/>
                          </a:solidFill>
                          <a:effectLst/>
                          <a:latin typeface="Calibri" panose="020F0502020204030204" pitchFamily="34" charset="0"/>
                        </a:rPr>
                        <a:t>€</a:t>
                      </a: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ctr"/>
                      <a:r>
                        <a:rPr lang="it-IT" sz="300" b="0" i="0" u="none" strike="noStrike">
                          <a:solidFill>
                            <a:srgbClr val="000000"/>
                          </a:solidFill>
                          <a:effectLst/>
                          <a:latin typeface="Calibri" panose="020F0502020204030204" pitchFamily="34" charset="0"/>
                        </a:rPr>
                        <a:t>%</a:t>
                      </a: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300" b="0" i="0" u="none" strike="noStrike">
                          <a:solidFill>
                            <a:srgbClr val="000000"/>
                          </a:solidFill>
                          <a:effectLst/>
                          <a:latin typeface="Calibri" panose="020F0502020204030204" pitchFamily="34" charset="0"/>
                        </a:rPr>
                        <a:t>€</a:t>
                      </a: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it-IT" sz="300" b="0" i="0" u="none" strike="noStrike">
                          <a:solidFill>
                            <a:srgbClr val="000000"/>
                          </a:solidFill>
                          <a:effectLst/>
                          <a:latin typeface="Calibri" panose="020F0502020204030204" pitchFamily="34" charset="0"/>
                        </a:rPr>
                        <a:t>%</a:t>
                      </a: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l" fontAlgn="b"/>
                      <a:r>
                        <a:rPr lang="it-IT" sz="300" b="0" i="0" u="none" strike="noStrike">
                          <a:solidFill>
                            <a:srgbClr val="FF0000"/>
                          </a:solidFill>
                          <a:effectLst/>
                          <a:latin typeface="Calibri" panose="020F0502020204030204" pitchFamily="34" charset="0"/>
                        </a:rPr>
                        <a:t> </a:t>
                      </a:r>
                    </a:p>
                  </a:txBody>
                  <a:tcPr marL="2225" marR="2225" marT="22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300" b="0" i="0" u="none" strike="noStrike">
                          <a:solidFill>
                            <a:srgbClr val="000000"/>
                          </a:solidFill>
                          <a:effectLst/>
                          <a:latin typeface="Calibri" panose="020F0502020204030204" pitchFamily="34" charset="0"/>
                        </a:rPr>
                        <a:t> </a:t>
                      </a:r>
                    </a:p>
                  </a:txBody>
                  <a:tcPr marL="2225" marR="2225" marT="22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2967404466"/>
                  </a:ext>
                </a:extLst>
              </a:tr>
              <a:tr h="77887">
                <a:tc rowSpan="10">
                  <a:txBody>
                    <a:bodyPr/>
                    <a:lstStyle/>
                    <a:p>
                      <a:pPr algn="ctr" fontAlgn="ctr"/>
                      <a:r>
                        <a:rPr lang="it-IT" sz="300" b="0" i="0" u="none" strike="noStrike">
                          <a:solidFill>
                            <a:srgbClr val="000000"/>
                          </a:solidFill>
                          <a:effectLst/>
                          <a:latin typeface="Calibri" panose="020F0502020204030204" pitchFamily="34" charset="0"/>
                        </a:rPr>
                        <a:t>Interventi dei Comuni finanziabili in base alla programmazione regionale</a:t>
                      </a:r>
                    </a:p>
                  </a:txBody>
                  <a:tcPr marL="2225" marR="2225" marT="22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300" b="1" i="0" u="none" strike="noStrike">
                          <a:solidFill>
                            <a:srgbClr val="000000"/>
                          </a:solidFill>
                          <a:effectLst/>
                          <a:latin typeface="Calibri" panose="020F0502020204030204" pitchFamily="34" charset="0"/>
                        </a:rPr>
                        <a:t>B1</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it-IT" sz="300" b="0" i="0" u="none" strike="noStrike">
                          <a:solidFill>
                            <a:srgbClr val="000000"/>
                          </a:solidFill>
                          <a:effectLst/>
                          <a:latin typeface="Calibri" panose="020F0502020204030204" pitchFamily="34" charset="0"/>
                        </a:rPr>
                        <a:t>Ampliamento dei servizi educativi (posti e/o orari) a gestione diretta </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ctr"/>
                      <a:r>
                        <a:rPr lang="it-IT" sz="300" b="0" i="0" u="none" strike="noStrike">
                          <a:solidFill>
                            <a:srgbClr val="000000"/>
                          </a:solidFill>
                          <a:effectLst/>
                          <a:latin typeface="Calibri" panose="020F0502020204030204" pitchFamily="34" charset="0"/>
                        </a:rPr>
                        <a:t>SI'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300" b="0" i="0" u="none" strike="noStrike">
                          <a:solidFill>
                            <a:srgbClr val="000000"/>
                          </a:solidFill>
                          <a:effectLst/>
                          <a:latin typeface="Calibri" panose="020F0502020204030204" pitchFamily="34" charset="0"/>
                        </a:rPr>
                        <a:t>NO</a:t>
                      </a:r>
                    </a:p>
                  </a:txBody>
                  <a:tcPr marL="2225" marR="2225" marT="22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200" b="0" i="0" u="none" strike="noStrike">
                          <a:solidFill>
                            <a:srgbClr val="000000"/>
                          </a:solidFill>
                          <a:effectLst/>
                          <a:latin typeface="Calibri" panose="020F0502020204030204" pitchFamily="34" charset="0"/>
                        </a:rPr>
                        <a:t>Numero di comuni coinvolti </a:t>
                      </a:r>
                    </a:p>
                  </a:txBody>
                  <a:tcPr marL="2225" marR="2225" marT="22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25" marR="2225" marT="22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89856464"/>
                  </a:ext>
                </a:extLst>
              </a:tr>
              <a:tr h="62310">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B2</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it-IT" sz="300" b="0" i="0" u="none" strike="noStrike">
                          <a:solidFill>
                            <a:srgbClr val="000000"/>
                          </a:solidFill>
                          <a:effectLst/>
                          <a:latin typeface="Calibri" panose="020F0502020204030204" pitchFamily="34" charset="0"/>
                        </a:rPr>
                        <a:t>Ampliamento dei servizi educativi (posti e/o orari)  privati in appalto o in convenzione</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ctr"/>
                      <a:r>
                        <a:rPr lang="it-IT" sz="300" b="0" i="0" u="none" strike="noStrike">
                          <a:solidFill>
                            <a:srgbClr val="000000"/>
                          </a:solidFill>
                          <a:effectLst/>
                          <a:latin typeface="Calibri" panose="020F0502020204030204" pitchFamily="34" charset="0"/>
                        </a:rPr>
                        <a:t>SI'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300" b="0" i="0" u="none" strike="noStrike">
                          <a:solidFill>
                            <a:srgbClr val="000000"/>
                          </a:solidFill>
                          <a:effectLst/>
                          <a:latin typeface="Calibri" panose="020F0502020204030204" pitchFamily="34" charset="0"/>
                        </a:rPr>
                        <a:t>NO</a:t>
                      </a:r>
                    </a:p>
                  </a:txBody>
                  <a:tcPr marL="2225" marR="2225" marT="22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200" b="0" i="0" u="none" strike="noStrike">
                          <a:solidFill>
                            <a:srgbClr val="000000"/>
                          </a:solidFill>
                          <a:effectLst/>
                          <a:latin typeface="Calibri" panose="020F0502020204030204" pitchFamily="34" charset="0"/>
                        </a:rPr>
                        <a:t>Numero di comuni coinvolti </a:t>
                      </a:r>
                    </a:p>
                  </a:txBody>
                  <a:tcPr marL="2225" marR="2225" marT="22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25" marR="2225" marT="22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83172569"/>
                  </a:ext>
                </a:extLst>
              </a:tr>
              <a:tr h="64535">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B3</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it-IT" sz="300" b="0" i="0" u="none" strike="noStrike">
                          <a:solidFill>
                            <a:srgbClr val="000000"/>
                          </a:solidFill>
                          <a:effectLst/>
                          <a:latin typeface="Calibri" panose="020F0502020204030204" pitchFamily="34" charset="0"/>
                        </a:rPr>
                        <a:t>Riduzione rette a carico delle famiglie per i servizi educativi a gestione diretta </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ctr"/>
                      <a:r>
                        <a:rPr lang="it-IT" sz="300" b="0" i="0" u="none" strike="noStrike">
                          <a:solidFill>
                            <a:srgbClr val="000000"/>
                          </a:solidFill>
                          <a:effectLst/>
                          <a:latin typeface="Calibri" panose="020F0502020204030204" pitchFamily="34" charset="0"/>
                        </a:rPr>
                        <a:t>SI'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300" b="0" i="0" u="none" strike="noStrike">
                          <a:solidFill>
                            <a:srgbClr val="000000"/>
                          </a:solidFill>
                          <a:effectLst/>
                          <a:latin typeface="Calibri" panose="020F0502020204030204" pitchFamily="34" charset="0"/>
                        </a:rPr>
                        <a:t>NO</a:t>
                      </a:r>
                    </a:p>
                  </a:txBody>
                  <a:tcPr marL="2225" marR="2225" marT="22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200" b="0" i="0" u="none" strike="noStrike">
                          <a:solidFill>
                            <a:srgbClr val="000000"/>
                          </a:solidFill>
                          <a:effectLst/>
                          <a:latin typeface="Calibri" panose="020F0502020204030204" pitchFamily="34" charset="0"/>
                        </a:rPr>
                        <a:t>Numero di comuni coinvolti </a:t>
                      </a:r>
                    </a:p>
                  </a:txBody>
                  <a:tcPr marL="2225" marR="2225" marT="22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25" marR="2225" marT="22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98606968"/>
                  </a:ext>
                </a:extLst>
              </a:tr>
              <a:tr h="62310">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B4</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it-IT" sz="300" b="0" i="0" u="none" strike="noStrike">
                          <a:solidFill>
                            <a:srgbClr val="000000"/>
                          </a:solidFill>
                          <a:effectLst/>
                          <a:latin typeface="Calibri" panose="020F0502020204030204" pitchFamily="34" charset="0"/>
                        </a:rPr>
                        <a:t>Riduzione rette a carico delle famiglie per i servizi educativi  in  appalto o in convenzione</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ctr"/>
                      <a:r>
                        <a:rPr lang="it-IT" sz="300" b="0" i="0" u="none" strike="noStrike">
                          <a:solidFill>
                            <a:srgbClr val="000000"/>
                          </a:solidFill>
                          <a:effectLst/>
                          <a:latin typeface="Calibri" panose="020F0502020204030204" pitchFamily="34" charset="0"/>
                        </a:rPr>
                        <a:t>SI'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300" b="0" i="0" u="none" strike="noStrike">
                          <a:solidFill>
                            <a:srgbClr val="000000"/>
                          </a:solidFill>
                          <a:effectLst/>
                          <a:latin typeface="Calibri" panose="020F0502020204030204" pitchFamily="34" charset="0"/>
                        </a:rPr>
                        <a:t>NO</a:t>
                      </a:r>
                    </a:p>
                  </a:txBody>
                  <a:tcPr marL="2225" marR="2225" marT="22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200" b="0" i="0" u="none" strike="noStrike">
                          <a:solidFill>
                            <a:srgbClr val="000000"/>
                          </a:solidFill>
                          <a:effectLst/>
                          <a:latin typeface="Calibri" panose="020F0502020204030204" pitchFamily="34" charset="0"/>
                        </a:rPr>
                        <a:t>Numero di comuni coinvolti </a:t>
                      </a:r>
                    </a:p>
                  </a:txBody>
                  <a:tcPr marL="2225" marR="2225" marT="22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25" marR="2225" marT="22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45331676"/>
                  </a:ext>
                </a:extLst>
              </a:tr>
              <a:tr h="68986">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B5</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it-IT" sz="300" b="0" i="0" u="none" strike="noStrike">
                          <a:solidFill>
                            <a:srgbClr val="000000"/>
                          </a:solidFill>
                          <a:effectLst/>
                          <a:latin typeface="Calibri" panose="020F0502020204030204" pitchFamily="34" charset="0"/>
                        </a:rPr>
                        <a:t>Interventi a favore delle scuole dell’infanzia paritarie comunali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ctr"/>
                      <a:r>
                        <a:rPr lang="it-IT" sz="300" b="0" i="0" u="none" strike="noStrike">
                          <a:solidFill>
                            <a:srgbClr val="000000"/>
                          </a:solidFill>
                          <a:effectLst/>
                          <a:latin typeface="Calibri" panose="020F0502020204030204" pitchFamily="34" charset="0"/>
                        </a:rPr>
                        <a:t>SI'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300" b="0" i="0" u="none" strike="noStrike">
                          <a:solidFill>
                            <a:srgbClr val="000000"/>
                          </a:solidFill>
                          <a:effectLst/>
                          <a:latin typeface="Calibri" panose="020F0502020204030204" pitchFamily="34" charset="0"/>
                        </a:rPr>
                        <a:t>NO</a:t>
                      </a:r>
                    </a:p>
                  </a:txBody>
                  <a:tcPr marL="2225" marR="2225" marT="22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200" b="0" i="0" u="none" strike="noStrike">
                          <a:solidFill>
                            <a:srgbClr val="000000"/>
                          </a:solidFill>
                          <a:effectLst/>
                          <a:latin typeface="Calibri" panose="020F0502020204030204" pitchFamily="34" charset="0"/>
                        </a:rPr>
                        <a:t>Numero di comuni coinvolti </a:t>
                      </a:r>
                    </a:p>
                  </a:txBody>
                  <a:tcPr marL="2225" marR="2225" marT="22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25" marR="2225" marT="22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26095673"/>
                  </a:ext>
                </a:extLst>
              </a:tr>
              <a:tr h="64535">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B6</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it-IT" sz="300" b="0" i="0" u="none" strike="noStrike">
                          <a:solidFill>
                            <a:srgbClr val="000000"/>
                          </a:solidFill>
                          <a:effectLst/>
                          <a:latin typeface="Calibri" panose="020F0502020204030204" pitchFamily="34" charset="0"/>
                        </a:rPr>
                        <a:t>Interventi a favore delle scuole dell’infanzia paritarie a gestione privata</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ctr"/>
                      <a:r>
                        <a:rPr lang="it-IT" sz="300" b="0" i="0" u="none" strike="noStrike">
                          <a:solidFill>
                            <a:srgbClr val="000000"/>
                          </a:solidFill>
                          <a:effectLst/>
                          <a:latin typeface="Calibri" panose="020F0502020204030204" pitchFamily="34" charset="0"/>
                        </a:rPr>
                        <a:t>SI'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300" b="0" i="0" u="none" strike="noStrike">
                          <a:solidFill>
                            <a:srgbClr val="000000"/>
                          </a:solidFill>
                          <a:effectLst/>
                          <a:latin typeface="Calibri" panose="020F0502020204030204" pitchFamily="34" charset="0"/>
                        </a:rPr>
                        <a:t>NO</a:t>
                      </a:r>
                    </a:p>
                  </a:txBody>
                  <a:tcPr marL="2225" marR="2225" marT="22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200" b="0" i="0" u="none" strike="noStrike">
                          <a:solidFill>
                            <a:srgbClr val="000000"/>
                          </a:solidFill>
                          <a:effectLst/>
                          <a:latin typeface="Calibri" panose="020F0502020204030204" pitchFamily="34" charset="0"/>
                        </a:rPr>
                        <a:t>Numero di comuni coinvolti </a:t>
                      </a:r>
                    </a:p>
                  </a:txBody>
                  <a:tcPr marL="2225" marR="2225" marT="22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25" marR="2225" marT="22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6450464"/>
                  </a:ext>
                </a:extLst>
              </a:tr>
              <a:tr h="60084">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B7</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it-IT" sz="300" b="0" i="0" u="none" strike="noStrike">
                          <a:solidFill>
                            <a:srgbClr val="000000"/>
                          </a:solidFill>
                          <a:effectLst/>
                          <a:latin typeface="Calibri" panose="020F0502020204030204" pitchFamily="34" charset="0"/>
                        </a:rPr>
                        <a:t>Interventi a favore delle scuole dell’infanzia statali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ctr"/>
                      <a:r>
                        <a:rPr lang="it-IT" sz="300" b="0" i="0" u="none" strike="noStrike">
                          <a:solidFill>
                            <a:srgbClr val="000000"/>
                          </a:solidFill>
                          <a:effectLst/>
                          <a:latin typeface="Calibri" panose="020F0502020204030204" pitchFamily="34" charset="0"/>
                        </a:rPr>
                        <a:t>SI'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300" b="0" i="0" u="none" strike="noStrike">
                          <a:solidFill>
                            <a:srgbClr val="000000"/>
                          </a:solidFill>
                          <a:effectLst/>
                          <a:latin typeface="Calibri" panose="020F0502020204030204" pitchFamily="34" charset="0"/>
                        </a:rPr>
                        <a:t>NO</a:t>
                      </a:r>
                    </a:p>
                  </a:txBody>
                  <a:tcPr marL="2225" marR="2225" marT="22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200" b="0" i="0" u="none" strike="noStrike">
                          <a:solidFill>
                            <a:srgbClr val="000000"/>
                          </a:solidFill>
                          <a:effectLst/>
                          <a:latin typeface="Calibri" panose="020F0502020204030204" pitchFamily="34" charset="0"/>
                        </a:rPr>
                        <a:t>Numero di comuni coinvolti </a:t>
                      </a:r>
                    </a:p>
                  </a:txBody>
                  <a:tcPr marL="2225" marR="2225" marT="22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25" marR="2225" marT="22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63047850"/>
                  </a:ext>
                </a:extLst>
              </a:tr>
              <a:tr h="68986">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B8</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it-IT" sz="300" b="0" i="0" u="none" strike="noStrike">
                          <a:solidFill>
                            <a:srgbClr val="000000"/>
                          </a:solidFill>
                          <a:effectLst/>
                          <a:latin typeface="Calibri" panose="020F0502020204030204" pitchFamily="34" charset="0"/>
                        </a:rPr>
                        <a:t>Supporto a sezioni primavera già funzionanti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ctr"/>
                      <a:r>
                        <a:rPr lang="it-IT" sz="300" b="0" i="0" u="none" strike="noStrike">
                          <a:solidFill>
                            <a:srgbClr val="000000"/>
                          </a:solidFill>
                          <a:effectLst/>
                          <a:latin typeface="Calibri" panose="020F0502020204030204" pitchFamily="34" charset="0"/>
                        </a:rPr>
                        <a:t>SI'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300" b="0" i="0" u="none" strike="noStrike">
                          <a:solidFill>
                            <a:srgbClr val="000000"/>
                          </a:solidFill>
                          <a:effectLst/>
                          <a:latin typeface="Calibri" panose="020F0502020204030204" pitchFamily="34" charset="0"/>
                        </a:rPr>
                        <a:t>NO</a:t>
                      </a:r>
                    </a:p>
                  </a:txBody>
                  <a:tcPr marL="2225" marR="2225" marT="22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200" b="0" i="0" u="none" strike="noStrike">
                          <a:solidFill>
                            <a:srgbClr val="000000"/>
                          </a:solidFill>
                          <a:effectLst/>
                          <a:latin typeface="Calibri" panose="020F0502020204030204" pitchFamily="34" charset="0"/>
                        </a:rPr>
                        <a:t>Numero di comuni coinvolti </a:t>
                      </a:r>
                    </a:p>
                  </a:txBody>
                  <a:tcPr marL="2225" marR="2225" marT="22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25" marR="2225" marT="22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06822375"/>
                  </a:ext>
                </a:extLst>
              </a:tr>
              <a:tr h="68986">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B9</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it-IT" sz="300" b="0" i="0" u="none" strike="noStrike">
                          <a:solidFill>
                            <a:srgbClr val="000000"/>
                          </a:solidFill>
                          <a:effectLst/>
                          <a:latin typeface="Calibri" panose="020F0502020204030204" pitchFamily="34" charset="0"/>
                        </a:rPr>
                        <a:t>Attivazione nuove  sezioni primavera  (sezioni  non finanziate con  accordi  USR_Regioni)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ctr"/>
                      <a:r>
                        <a:rPr lang="it-IT" sz="300" b="0" i="0" u="none" strike="noStrike">
                          <a:solidFill>
                            <a:srgbClr val="000000"/>
                          </a:solidFill>
                          <a:effectLst/>
                          <a:latin typeface="Calibri" panose="020F0502020204030204" pitchFamily="34" charset="0"/>
                        </a:rPr>
                        <a:t>SI'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300" b="0" i="0" u="none" strike="noStrike">
                          <a:solidFill>
                            <a:srgbClr val="000000"/>
                          </a:solidFill>
                          <a:effectLst/>
                          <a:latin typeface="Calibri" panose="020F0502020204030204" pitchFamily="34" charset="0"/>
                        </a:rPr>
                        <a:t>NO</a:t>
                      </a:r>
                    </a:p>
                  </a:txBody>
                  <a:tcPr marL="2225" marR="2225" marT="22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200" b="0" i="0" u="none" strike="noStrike">
                          <a:solidFill>
                            <a:srgbClr val="000000"/>
                          </a:solidFill>
                          <a:effectLst/>
                          <a:latin typeface="Calibri" panose="020F0502020204030204" pitchFamily="34" charset="0"/>
                        </a:rPr>
                        <a:t>Numero di comuni coinvolti </a:t>
                      </a:r>
                    </a:p>
                  </a:txBody>
                  <a:tcPr marL="2225" marR="2225" marT="22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25" marR="2225" marT="22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75115856"/>
                  </a:ext>
                </a:extLst>
              </a:tr>
              <a:tr h="160225">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B10</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ctr" fontAlgn="ctr"/>
                      <a:r>
                        <a:rPr lang="it-IT" sz="300" b="0" i="0" u="none" strike="noStrike">
                          <a:solidFill>
                            <a:srgbClr val="000000"/>
                          </a:solidFill>
                          <a:effectLst/>
                          <a:latin typeface="Calibri" panose="020F0502020204030204" pitchFamily="34" charset="0"/>
                        </a:rPr>
                        <a:t>Supporto alle spese di gestione dei servizi educativi per la prima infanzia pubblici o privati, anche per i costi aggiuntivi dovuti all'emergenza epidemiologica, non corrispondente alle voci precedenti della tipologia B</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ctr"/>
                      <a:r>
                        <a:rPr lang="it-IT" sz="300" b="0" i="0" u="none" strike="noStrike">
                          <a:solidFill>
                            <a:srgbClr val="000000"/>
                          </a:solidFill>
                          <a:effectLst/>
                          <a:latin typeface="Calibri" panose="020F0502020204030204" pitchFamily="34" charset="0"/>
                        </a:rPr>
                        <a:t>SI'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300" b="0" i="0" u="none" strike="noStrike">
                          <a:solidFill>
                            <a:srgbClr val="000000"/>
                          </a:solidFill>
                          <a:effectLst/>
                          <a:latin typeface="Calibri" panose="020F0502020204030204" pitchFamily="34" charset="0"/>
                        </a:rPr>
                        <a:t>NO</a:t>
                      </a:r>
                    </a:p>
                  </a:txBody>
                  <a:tcPr marL="2225" marR="2225" marT="22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200" b="0" i="0" u="none" strike="noStrike">
                          <a:solidFill>
                            <a:srgbClr val="000000"/>
                          </a:solidFill>
                          <a:effectLst/>
                          <a:latin typeface="Calibri" panose="020F0502020204030204" pitchFamily="34" charset="0"/>
                        </a:rPr>
                        <a:t>Numero di comuni coinvolti </a:t>
                      </a:r>
                    </a:p>
                  </a:txBody>
                  <a:tcPr marL="2225" marR="2225" marT="22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25" marR="2225" marT="22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92271488"/>
                  </a:ext>
                </a:extLst>
              </a:tr>
              <a:tr h="269267">
                <a:tc>
                  <a:txBody>
                    <a:bodyPr/>
                    <a:lstStyle/>
                    <a:p>
                      <a:pPr algn="ctr" fontAlgn="ctr"/>
                      <a:r>
                        <a:rPr lang="it-IT" sz="300" b="1" i="0" u="none" strike="noStrike">
                          <a:solidFill>
                            <a:srgbClr val="000000"/>
                          </a:solidFill>
                          <a:effectLst/>
                          <a:latin typeface="Calibri" panose="020F0502020204030204" pitchFamily="34" charset="0"/>
                        </a:rPr>
                        <a:t>C</a:t>
                      </a: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fontAlgn="ctr"/>
                      <a:r>
                        <a:rPr lang="it-IT" sz="300" b="0" i="0" u="none" strike="noStrike">
                          <a:solidFill>
                            <a:srgbClr val="000000"/>
                          </a:solidFill>
                          <a:effectLst/>
                          <a:latin typeface="Calibri" panose="020F0502020204030204" pitchFamily="34" charset="0"/>
                        </a:rPr>
                        <a:t/>
                      </a:r>
                      <a:br>
                        <a:rPr lang="it-IT" sz="300" b="0" i="0" u="none" strike="noStrike">
                          <a:solidFill>
                            <a:srgbClr val="000000"/>
                          </a:solidFill>
                          <a:effectLst/>
                          <a:latin typeface="Calibri" panose="020F0502020204030204" pitchFamily="34" charset="0"/>
                        </a:rPr>
                      </a:br>
                      <a:r>
                        <a:rPr lang="it-IT" sz="300" b="0" i="0" u="none" strike="noStrike">
                          <a:solidFill>
                            <a:srgbClr val="000000"/>
                          </a:solidFill>
                          <a:effectLst/>
                          <a:latin typeface="Calibri" panose="020F0502020204030204" pitchFamily="34" charset="0"/>
                        </a:rPr>
                        <a:t>interventi di formazione continua in servizio del personale educativo e docente  e promozione dei coordinamenti pedagogici territoriali</a:t>
                      </a:r>
                      <a:br>
                        <a:rPr lang="it-IT" sz="300" b="0" i="0" u="none" strike="noStrike">
                          <a:solidFill>
                            <a:srgbClr val="000000"/>
                          </a:solidFill>
                          <a:effectLst/>
                          <a:latin typeface="Calibri" panose="020F0502020204030204" pitchFamily="34" charset="0"/>
                        </a:rPr>
                      </a:br>
                      <a:r>
                        <a:rPr lang="it-IT" sz="300" b="1" i="0" u="none" strike="noStrike">
                          <a:solidFill>
                            <a:srgbClr val="000000"/>
                          </a:solidFill>
                          <a:effectLst/>
                          <a:latin typeface="Calibri" panose="020F0502020204030204" pitchFamily="34" charset="0"/>
                        </a:rPr>
                        <a:t>NOTA BENE: di norma MINIMO 5% dell'importo statale (finanziabile con quota statale e/o quota regionale)</a:t>
                      </a:r>
                      <a:endParaRPr lang="it-IT" sz="300" b="0" i="0" u="none" strike="noStrike">
                        <a:solidFill>
                          <a:srgbClr val="000000"/>
                        </a:solidFill>
                        <a:effectLst/>
                        <a:latin typeface="Calibri" panose="020F0502020204030204" pitchFamily="34" charset="0"/>
                      </a:endParaRP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ctr"/>
                      <a:r>
                        <a:rPr lang="it-IT" sz="300" b="0" i="0" u="none" strike="noStrike">
                          <a:solidFill>
                            <a:srgbClr val="000000"/>
                          </a:solidFill>
                          <a:effectLst/>
                          <a:latin typeface="Calibri" panose="020F0502020204030204" pitchFamily="34" charset="0"/>
                        </a:rPr>
                        <a:t>€</a:t>
                      </a: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ctr"/>
                      <a:r>
                        <a:rPr lang="it-IT" sz="300" b="0" i="0" u="none" strike="noStrike">
                          <a:solidFill>
                            <a:srgbClr val="000000"/>
                          </a:solidFill>
                          <a:effectLst/>
                          <a:latin typeface="Calibri" panose="020F0502020204030204" pitchFamily="34" charset="0"/>
                        </a:rPr>
                        <a:t>%</a:t>
                      </a: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300" b="0" i="0" u="none" strike="noStrike">
                          <a:solidFill>
                            <a:srgbClr val="000000"/>
                          </a:solidFill>
                          <a:effectLst/>
                          <a:latin typeface="Calibri" panose="020F0502020204030204" pitchFamily="34" charset="0"/>
                        </a:rPr>
                        <a:t>€</a:t>
                      </a: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it-IT" sz="300" b="0" i="0" u="none" strike="noStrike">
                          <a:solidFill>
                            <a:srgbClr val="000000"/>
                          </a:solidFill>
                          <a:effectLst/>
                          <a:latin typeface="Calibri" panose="020F0502020204030204" pitchFamily="34" charset="0"/>
                        </a:rPr>
                        <a:t>%</a:t>
                      </a:r>
                    </a:p>
                  </a:txBody>
                  <a:tcPr marL="2225" marR="2225" marT="22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l" fontAlgn="b"/>
                      <a:r>
                        <a:rPr lang="it-IT" sz="300" b="1" i="0" u="none" strike="noStrike">
                          <a:solidFill>
                            <a:srgbClr val="000000"/>
                          </a:solidFill>
                          <a:effectLst/>
                          <a:latin typeface="Calibri" panose="020F0502020204030204" pitchFamily="34" charset="0"/>
                        </a:rPr>
                        <a:t> </a:t>
                      </a:r>
                    </a:p>
                  </a:txBody>
                  <a:tcPr marL="2225" marR="2225" marT="22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300" b="0" i="0" u="none" strike="noStrike">
                          <a:solidFill>
                            <a:srgbClr val="000000"/>
                          </a:solidFill>
                          <a:effectLst/>
                          <a:latin typeface="Calibri" panose="020F0502020204030204" pitchFamily="34" charset="0"/>
                        </a:rPr>
                        <a:t> </a:t>
                      </a:r>
                    </a:p>
                  </a:txBody>
                  <a:tcPr marL="2225" marR="2225" marT="22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2698167406"/>
                  </a:ext>
                </a:extLst>
              </a:tr>
              <a:tr h="95690">
                <a:tc rowSpan="4">
                  <a:txBody>
                    <a:bodyPr/>
                    <a:lstStyle/>
                    <a:p>
                      <a:pPr algn="ctr" fontAlgn="ctr"/>
                      <a:r>
                        <a:rPr lang="it-IT" sz="300" b="0" i="0" u="none" strike="noStrike">
                          <a:solidFill>
                            <a:srgbClr val="000000"/>
                          </a:solidFill>
                          <a:effectLst/>
                          <a:latin typeface="Calibri" panose="020F0502020204030204" pitchFamily="34" charset="0"/>
                        </a:rPr>
                        <a:t>Interventi dei Comuni finanziabili in base alla programmazione regionale</a:t>
                      </a:r>
                    </a:p>
                  </a:txBody>
                  <a:tcPr marL="2225" marR="2225" marT="22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300" b="1" i="0" u="none" strike="noStrike">
                          <a:solidFill>
                            <a:srgbClr val="000000"/>
                          </a:solidFill>
                          <a:effectLst/>
                          <a:latin typeface="Calibri" panose="020F0502020204030204" pitchFamily="34" charset="0"/>
                        </a:rPr>
                        <a:t>C1</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it-IT" sz="300" b="0" i="0" u="none" strike="noStrike">
                          <a:solidFill>
                            <a:srgbClr val="000000"/>
                          </a:solidFill>
                          <a:effectLst/>
                          <a:latin typeface="Calibri" panose="020F0502020204030204" pitchFamily="34" charset="0"/>
                        </a:rPr>
                        <a:t>Realizzazione/potenziamento del coordinamento pedagogico per i servizi e/o per le scuole dell'infanzia</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ctr"/>
                      <a:r>
                        <a:rPr lang="it-IT" sz="300" b="0" i="0" u="none" strike="noStrike">
                          <a:solidFill>
                            <a:srgbClr val="000000"/>
                          </a:solidFill>
                          <a:effectLst/>
                          <a:latin typeface="Calibri" panose="020F0502020204030204" pitchFamily="34" charset="0"/>
                        </a:rPr>
                        <a:t>SI'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300" b="0" i="0" u="none" strike="noStrike">
                          <a:solidFill>
                            <a:srgbClr val="000000"/>
                          </a:solidFill>
                          <a:effectLst/>
                          <a:latin typeface="Calibri" panose="020F0502020204030204" pitchFamily="34" charset="0"/>
                        </a:rPr>
                        <a:t>NO</a:t>
                      </a:r>
                    </a:p>
                  </a:txBody>
                  <a:tcPr marL="2225" marR="2225" marT="22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200" b="0" i="0" u="none" strike="noStrike">
                          <a:solidFill>
                            <a:srgbClr val="000000"/>
                          </a:solidFill>
                          <a:effectLst/>
                          <a:latin typeface="Calibri" panose="020F0502020204030204" pitchFamily="34" charset="0"/>
                        </a:rPr>
                        <a:t>Numero di comuni coinvolti </a:t>
                      </a:r>
                    </a:p>
                  </a:txBody>
                  <a:tcPr marL="2225" marR="2225" marT="22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25" marR="2225" marT="22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04081357"/>
                  </a:ext>
                </a:extLst>
              </a:tr>
              <a:tr h="75662">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C2</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it-IT" sz="300" b="0" i="0" u="none" strike="noStrike">
                          <a:solidFill>
                            <a:srgbClr val="000000"/>
                          </a:solidFill>
                          <a:effectLst/>
                          <a:latin typeface="Calibri" panose="020F0502020204030204" pitchFamily="34" charset="0"/>
                        </a:rPr>
                        <a:t>Corsi di formazione per personale dei servizi educativi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ctr"/>
                      <a:r>
                        <a:rPr lang="it-IT" sz="300" b="0" i="0" u="none" strike="noStrike">
                          <a:solidFill>
                            <a:srgbClr val="000000"/>
                          </a:solidFill>
                          <a:effectLst/>
                          <a:latin typeface="Calibri" panose="020F0502020204030204" pitchFamily="34" charset="0"/>
                        </a:rPr>
                        <a:t>SI'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300" b="0" i="0" u="none" strike="noStrike">
                          <a:solidFill>
                            <a:srgbClr val="000000"/>
                          </a:solidFill>
                          <a:effectLst/>
                          <a:latin typeface="Calibri" panose="020F0502020204030204" pitchFamily="34" charset="0"/>
                        </a:rPr>
                        <a:t>NO</a:t>
                      </a:r>
                    </a:p>
                  </a:txBody>
                  <a:tcPr marL="2225" marR="2225" marT="22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200" b="0" i="0" u="none" strike="noStrike">
                          <a:solidFill>
                            <a:srgbClr val="000000"/>
                          </a:solidFill>
                          <a:effectLst/>
                          <a:latin typeface="Calibri" panose="020F0502020204030204" pitchFamily="34" charset="0"/>
                        </a:rPr>
                        <a:t>Numero di comuni coinvolti </a:t>
                      </a:r>
                    </a:p>
                  </a:txBody>
                  <a:tcPr marL="2225" marR="2225" marT="22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25" marR="2225" marT="22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99877458"/>
                  </a:ext>
                </a:extLst>
              </a:tr>
              <a:tr h="71211">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C3</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it-IT" sz="300" b="0" i="0" u="none" strike="noStrike">
                          <a:solidFill>
                            <a:srgbClr val="000000"/>
                          </a:solidFill>
                          <a:effectLst/>
                          <a:latin typeface="Calibri" panose="020F0502020204030204" pitchFamily="34" charset="0"/>
                        </a:rPr>
                        <a:t>Corsi di formazione per personale docente di scuole dell’infanzia</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ctr"/>
                      <a:r>
                        <a:rPr lang="it-IT" sz="300" b="0" i="0" u="none" strike="noStrike">
                          <a:solidFill>
                            <a:srgbClr val="000000"/>
                          </a:solidFill>
                          <a:effectLst/>
                          <a:latin typeface="Calibri" panose="020F0502020204030204" pitchFamily="34" charset="0"/>
                        </a:rPr>
                        <a:t>SI'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300" b="0" i="0" u="none" strike="noStrike">
                          <a:solidFill>
                            <a:srgbClr val="000000"/>
                          </a:solidFill>
                          <a:effectLst/>
                          <a:latin typeface="Calibri" panose="020F0502020204030204" pitchFamily="34" charset="0"/>
                        </a:rPr>
                        <a:t>NO</a:t>
                      </a:r>
                    </a:p>
                  </a:txBody>
                  <a:tcPr marL="2225" marR="2225" marT="22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200" b="0" i="0" u="none" strike="noStrike">
                          <a:solidFill>
                            <a:srgbClr val="000000"/>
                          </a:solidFill>
                          <a:effectLst/>
                          <a:latin typeface="Calibri" panose="020F0502020204030204" pitchFamily="34" charset="0"/>
                        </a:rPr>
                        <a:t>Numero di comuni coinvolti </a:t>
                      </a:r>
                    </a:p>
                  </a:txBody>
                  <a:tcPr marL="2225" marR="2225" marT="22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25" marR="2225" marT="22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54377917"/>
                  </a:ext>
                </a:extLst>
              </a:tr>
              <a:tr h="89014">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C4</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ctr" fontAlgn="ctr"/>
                      <a:r>
                        <a:rPr lang="it-IT" sz="300" b="0" i="0" u="none" strike="noStrike">
                          <a:solidFill>
                            <a:srgbClr val="000000"/>
                          </a:solidFill>
                          <a:effectLst/>
                          <a:latin typeface="Calibri" panose="020F0502020204030204" pitchFamily="34" charset="0"/>
                        </a:rPr>
                        <a:t>Corsi di formazione congiunti per personale dei servizi educativi e per personale docente di scuole dell’infanzia</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ctr"/>
                      <a:r>
                        <a:rPr lang="it-IT" sz="300" b="0" i="0" u="none" strike="noStrike">
                          <a:solidFill>
                            <a:srgbClr val="000000"/>
                          </a:solidFill>
                          <a:effectLst/>
                          <a:latin typeface="Calibri" panose="020F0502020204030204" pitchFamily="34" charset="0"/>
                        </a:rPr>
                        <a:t>SI'</a:t>
                      </a:r>
                    </a:p>
                  </a:txBody>
                  <a:tcPr marL="2225" marR="2225" marT="22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300" b="0" i="0" u="none" strike="noStrike">
                          <a:solidFill>
                            <a:srgbClr val="000000"/>
                          </a:solidFill>
                          <a:effectLst/>
                          <a:latin typeface="Calibri" panose="020F0502020204030204" pitchFamily="34" charset="0"/>
                        </a:rPr>
                        <a:t>NO</a:t>
                      </a:r>
                    </a:p>
                  </a:txBody>
                  <a:tcPr marL="2225" marR="2225" marT="22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200" b="0" i="0" u="none" strike="noStrike">
                          <a:solidFill>
                            <a:srgbClr val="000000"/>
                          </a:solidFill>
                          <a:effectLst/>
                          <a:latin typeface="Calibri" panose="020F0502020204030204" pitchFamily="34" charset="0"/>
                        </a:rPr>
                        <a:t>Numero di comuni coinvolti </a:t>
                      </a:r>
                    </a:p>
                  </a:txBody>
                  <a:tcPr marL="2225" marR="2225" marT="22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25" marR="2225" marT="22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37091813"/>
                  </a:ext>
                </a:extLst>
              </a:tr>
              <a:tr h="46732">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2717845653"/>
                  </a:ext>
                </a:extLst>
              </a:tr>
              <a:tr h="42875">
                <a:tc rowSpan="5" gridSpan="2">
                  <a:txBody>
                    <a:bodyPr/>
                    <a:lstStyle/>
                    <a:p>
                      <a:pPr algn="l" fontAlgn="t"/>
                      <a:r>
                        <a:rPr lang="it-IT" sz="300" b="1" i="0" u="none" strike="noStrike">
                          <a:solidFill>
                            <a:srgbClr val="000000"/>
                          </a:solidFill>
                          <a:effectLst/>
                          <a:latin typeface="Calibri" panose="020F0502020204030204" pitchFamily="34" charset="0"/>
                        </a:rPr>
                        <a:t>*per le Regioni o Province autonome che hanno una copertura dei posti nei servizi educativi dell’infanzia, rispetto alla popolazione residente da zero a tre anni, inferiore alla media nazionale secondo l’ultimo rapporto ISTAT</a:t>
                      </a:r>
                    </a:p>
                  </a:txBody>
                  <a:tcPr marL="2225" marR="2225" marT="22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hMerge="1">
                  <a:txBody>
                    <a:bodyPr/>
                    <a:lstStyle/>
                    <a:p>
                      <a:endParaRPr lang="it-IT"/>
                    </a:p>
                  </a:txBody>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a:noFill/>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a:noFill/>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a:noFill/>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w="12700" cap="flat" cmpd="sng" algn="ctr">
                      <a:solidFill>
                        <a:srgbClr val="000000"/>
                      </a:solidFill>
                      <a:prstDash val="solid"/>
                      <a:round/>
                      <a:headEnd type="none" w="med" len="med"/>
                      <a:tailEnd type="none" w="med" len="med"/>
                    </a:lnR>
                    <a:lnT>
                      <a:noFill/>
                    </a:lnT>
                    <a:lnB>
                      <a:noFill/>
                    </a:lnB>
                  </a:tcPr>
                </a:tc>
                <a:tc rowSpan="5">
                  <a:txBody>
                    <a:bodyPr/>
                    <a:lstStyle/>
                    <a:p>
                      <a:pPr algn="ctr" fontAlgn="t"/>
                      <a:r>
                        <a:rPr lang="it-IT" sz="200" b="0" i="0" u="none" strike="noStrike">
                          <a:solidFill>
                            <a:srgbClr val="000000"/>
                          </a:solidFill>
                          <a:effectLst/>
                          <a:latin typeface="Calibri" panose="020F0502020204030204" pitchFamily="34" charset="0"/>
                        </a:rPr>
                        <a:t>N.B. la somma degli importi indicati nelle caselle H10-H19-H30 deve corrispondere al totale del fondo statale </a:t>
                      </a:r>
                    </a:p>
                  </a:txBody>
                  <a:tcPr marL="2225" marR="2225" marT="22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5">
                  <a:txBody>
                    <a:bodyPr/>
                    <a:lstStyle/>
                    <a:p>
                      <a:pPr algn="l" fontAlgn="t"/>
                      <a:r>
                        <a:rPr lang="it-IT" sz="300" b="0" i="0" u="none" strike="noStrike">
                          <a:solidFill>
                            <a:srgbClr val="000000"/>
                          </a:solidFill>
                          <a:effectLst/>
                          <a:latin typeface="Calibri" panose="020F0502020204030204" pitchFamily="34" charset="0"/>
                        </a:rPr>
                        <a:t>N.B. la somma delle percentuali indicate nelle caselle I10-I19-I30 deve corrispondere a 100</a:t>
                      </a:r>
                    </a:p>
                  </a:txBody>
                  <a:tcPr marL="2225" marR="2225" marT="22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rowSpan="5">
                  <a:txBody>
                    <a:bodyPr/>
                    <a:lstStyle/>
                    <a:p>
                      <a:pPr algn="l" fontAlgn="t"/>
                      <a:r>
                        <a:rPr lang="it-IT" sz="200" b="0" i="0" u="none" strike="noStrike">
                          <a:solidFill>
                            <a:srgbClr val="000000"/>
                          </a:solidFill>
                          <a:effectLst/>
                          <a:latin typeface="Calibri" panose="020F0502020204030204" pitchFamily="34" charset="0"/>
                        </a:rPr>
                        <a:t>N.B. la somma degli importi indicati nelle caswlle J10-J19-J30 deve corrispondere al totale del cofinanziamento regionale</a:t>
                      </a:r>
                    </a:p>
                  </a:txBody>
                  <a:tcPr marL="2225" marR="2225" marT="22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rowSpan="5">
                  <a:txBody>
                    <a:bodyPr/>
                    <a:lstStyle/>
                    <a:p>
                      <a:pPr algn="l" fontAlgn="t"/>
                      <a:r>
                        <a:rPr lang="it-IT" sz="300" b="0" i="0" u="none" strike="noStrike">
                          <a:solidFill>
                            <a:srgbClr val="000000"/>
                          </a:solidFill>
                          <a:effectLst/>
                          <a:latin typeface="Calibri" panose="020F0502020204030204" pitchFamily="34" charset="0"/>
                        </a:rPr>
                        <a:t>N.B. la somma delle percentuali indicate nelle caselle K10-K19-K30 deve corrispondere a 100</a:t>
                      </a:r>
                    </a:p>
                  </a:txBody>
                  <a:tcPr marL="2225" marR="2225" marT="22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a:noFill/>
                    </a:lnT>
                    <a:lnB>
                      <a:noFill/>
                    </a:lnB>
                  </a:tcPr>
                </a:tc>
                <a:extLst>
                  <a:ext uri="{0D108BD9-81ED-4DB2-BD59-A6C34878D82A}">
                    <a16:rowId xmlns:a16="http://schemas.microsoft.com/office/drawing/2014/main" xmlns="" val="1473346268"/>
                  </a:ext>
                </a:extLst>
              </a:tr>
              <a:tr h="57859">
                <a:tc gridSpan="2" vMerge="1">
                  <a:txBody>
                    <a:bodyPr/>
                    <a:lstStyle/>
                    <a:p>
                      <a:endParaRPr lang="it-IT"/>
                    </a:p>
                  </a:txBody>
                  <a:tcPr/>
                </a:tc>
                <a:tc hMerge="1" vMerge="1">
                  <a:txBody>
                    <a:bodyPr/>
                    <a:lstStyle/>
                    <a:p>
                      <a:endParaRPr lang="it-IT"/>
                    </a:p>
                  </a:txBody>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a:noFill/>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a:noFill/>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a:noFill/>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a:noFill/>
                    </a:lnT>
                    <a:lnB>
                      <a:noFill/>
                    </a:lnB>
                  </a:tcPr>
                </a:tc>
                <a:extLst>
                  <a:ext uri="{0D108BD9-81ED-4DB2-BD59-A6C34878D82A}">
                    <a16:rowId xmlns:a16="http://schemas.microsoft.com/office/drawing/2014/main" xmlns="" val="1773898448"/>
                  </a:ext>
                </a:extLst>
              </a:tr>
              <a:tr h="44507">
                <a:tc gridSpan="2" vMerge="1">
                  <a:txBody>
                    <a:bodyPr/>
                    <a:lstStyle/>
                    <a:p>
                      <a:endParaRPr lang="it-IT"/>
                    </a:p>
                  </a:txBody>
                  <a:tcPr/>
                </a:tc>
                <a:tc hMerge="1" vMerge="1">
                  <a:txBody>
                    <a:bodyPr/>
                    <a:lstStyle/>
                    <a:p>
                      <a:endParaRPr lang="it-IT"/>
                    </a:p>
                  </a:txBody>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a:noFill/>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a:noFill/>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a:noFill/>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a:noFill/>
                    </a:lnT>
                    <a:lnB>
                      <a:noFill/>
                    </a:lnB>
                  </a:tcPr>
                </a:tc>
                <a:extLst>
                  <a:ext uri="{0D108BD9-81ED-4DB2-BD59-A6C34878D82A}">
                    <a16:rowId xmlns:a16="http://schemas.microsoft.com/office/drawing/2014/main" xmlns="" val="3135197667"/>
                  </a:ext>
                </a:extLst>
              </a:tr>
              <a:tr h="44507">
                <a:tc gridSpan="2" vMerge="1">
                  <a:txBody>
                    <a:bodyPr/>
                    <a:lstStyle/>
                    <a:p>
                      <a:endParaRPr lang="it-IT"/>
                    </a:p>
                  </a:txBody>
                  <a:tcPr/>
                </a:tc>
                <a:tc hMerge="1" vMerge="1">
                  <a:txBody>
                    <a:bodyPr/>
                    <a:lstStyle/>
                    <a:p>
                      <a:endParaRPr lang="it-IT"/>
                    </a:p>
                  </a:txBody>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a:noFill/>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a:noFill/>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a:noFill/>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a:noFill/>
                    </a:lnT>
                    <a:lnB>
                      <a:noFill/>
                    </a:lnB>
                  </a:tcPr>
                </a:tc>
                <a:extLst>
                  <a:ext uri="{0D108BD9-81ED-4DB2-BD59-A6C34878D82A}">
                    <a16:rowId xmlns:a16="http://schemas.microsoft.com/office/drawing/2014/main" xmlns="" val="1731235739"/>
                  </a:ext>
                </a:extLst>
              </a:tr>
              <a:tr h="46732">
                <a:tc gridSpan="2" vMerge="1">
                  <a:txBody>
                    <a:bodyPr/>
                    <a:lstStyle/>
                    <a:p>
                      <a:endParaRPr lang="it-IT"/>
                    </a:p>
                  </a:txBody>
                  <a:tcPr/>
                </a:tc>
                <a:tc hMerge="1" vMerge="1">
                  <a:txBody>
                    <a:bodyPr/>
                    <a:lstStyle/>
                    <a:p>
                      <a:endParaRPr lang="it-IT"/>
                    </a:p>
                  </a:txBody>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a:noFill/>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a:noFill/>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a:noFill/>
                    </a:lnR>
                    <a:lnT>
                      <a:noFill/>
                    </a:lnT>
                    <a:lnB>
                      <a:noFill/>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25" marR="2225" marT="2225"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l" fontAlgn="b"/>
                      <a:endParaRPr lang="it-IT" sz="300" b="0" i="0" u="none" strike="noStrike" dirty="0">
                        <a:solidFill>
                          <a:srgbClr val="000000"/>
                        </a:solidFill>
                        <a:effectLst/>
                        <a:latin typeface="Calibri" panose="020F0502020204030204" pitchFamily="34" charset="0"/>
                      </a:endParaRPr>
                    </a:p>
                  </a:txBody>
                  <a:tcPr marL="2225" marR="2225" marT="22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300" b="0" i="0" u="none" strike="noStrike" dirty="0">
                        <a:solidFill>
                          <a:srgbClr val="000000"/>
                        </a:solidFill>
                        <a:effectLst/>
                        <a:latin typeface="Calibri" panose="020F0502020204030204" pitchFamily="34" charset="0"/>
                      </a:endParaRPr>
                    </a:p>
                  </a:txBody>
                  <a:tcPr marL="2225" marR="2225" marT="2225" marB="0" anchor="b">
                    <a:lnL>
                      <a:noFill/>
                    </a:lnL>
                    <a:lnR>
                      <a:noFill/>
                    </a:lnR>
                    <a:lnT>
                      <a:noFill/>
                    </a:lnT>
                    <a:lnB>
                      <a:noFill/>
                    </a:lnB>
                  </a:tcPr>
                </a:tc>
                <a:extLst>
                  <a:ext uri="{0D108BD9-81ED-4DB2-BD59-A6C34878D82A}">
                    <a16:rowId xmlns:a16="http://schemas.microsoft.com/office/drawing/2014/main" xmlns="" val="1045741313"/>
                  </a:ext>
                </a:extLst>
              </a:tr>
            </a:tbl>
          </a:graphicData>
        </a:graphic>
      </p:graphicFrame>
      <p:pic>
        <p:nvPicPr>
          <p:cNvPr id="3" name="Immagine 2">
            <a:extLst>
              <a:ext uri="{FF2B5EF4-FFF2-40B4-BE49-F238E27FC236}">
                <a16:creationId xmlns:a16="http://schemas.microsoft.com/office/drawing/2014/main" xmlns="" id="{DE849F87-227E-405C-8470-0BE98B8DF07B}"/>
              </a:ext>
            </a:extLst>
          </p:cNvPr>
          <p:cNvPicPr>
            <a:picLocks noChangeAspect="1"/>
          </p:cNvPicPr>
          <p:nvPr/>
        </p:nvPicPr>
        <p:blipFill>
          <a:blip r:embed="rId2"/>
          <a:stretch>
            <a:fillRect/>
          </a:stretch>
        </p:blipFill>
        <p:spPr>
          <a:xfrm>
            <a:off x="9837939" y="5936242"/>
            <a:ext cx="2248044" cy="736135"/>
          </a:xfrm>
          <a:prstGeom prst="rect">
            <a:avLst/>
          </a:prstGeom>
        </p:spPr>
      </p:pic>
    </p:spTree>
    <p:extLst>
      <p:ext uri="{BB962C8B-B14F-4D97-AF65-F5344CB8AC3E}">
        <p14:creationId xmlns:p14="http://schemas.microsoft.com/office/powerpoint/2010/main" val="2626574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76AD4BF-CDE1-4187-A4CA-39BA1147A8A4}"/>
              </a:ext>
            </a:extLst>
          </p:cNvPr>
          <p:cNvSpPr>
            <a:spLocks noGrp="1"/>
          </p:cNvSpPr>
          <p:nvPr>
            <p:ph type="ctrTitle"/>
          </p:nvPr>
        </p:nvSpPr>
        <p:spPr>
          <a:xfrm>
            <a:off x="982287" y="4597323"/>
            <a:ext cx="10734260" cy="536714"/>
          </a:xfrm>
        </p:spPr>
        <p:txBody>
          <a:bodyPr>
            <a:normAutofit/>
          </a:bodyPr>
          <a:lstStyle/>
          <a:p>
            <a:r>
              <a:rPr lang="it-IT" sz="2400" dirty="0">
                <a:latin typeface="Abadi" panose="020B0604020104020204" pitchFamily="34" charset="0"/>
                <a:cs typeface="Aharoni" panose="02010803020104030203" pitchFamily="2" charset="-79"/>
              </a:rPr>
              <a:t>PER INFORMAZIONI SULLE EROGAZIONI: </a:t>
            </a:r>
            <a:r>
              <a:rPr lang="it-IT" sz="2400" dirty="0">
                <a:latin typeface="Abadi" panose="020B0604020104020204" pitchFamily="34" charset="0"/>
                <a:cs typeface="Aharoni" panose="02010803020104030203" pitchFamily="2" charset="-79"/>
                <a:hlinkClick r:id="rId2"/>
              </a:rPr>
              <a:t>dgruf.ufficio9@istruzione.it</a:t>
            </a:r>
            <a:r>
              <a:rPr lang="it-IT" sz="2400" dirty="0">
                <a:latin typeface="Abadi" panose="020B0604020104020204" pitchFamily="34" charset="0"/>
                <a:cs typeface="Aharoni" panose="02010803020104030203" pitchFamily="2" charset="-79"/>
              </a:rPr>
              <a:t>  </a:t>
            </a:r>
          </a:p>
        </p:txBody>
      </p:sp>
      <p:sp>
        <p:nvSpPr>
          <p:cNvPr id="3" name="Sottotitolo 2">
            <a:extLst>
              <a:ext uri="{FF2B5EF4-FFF2-40B4-BE49-F238E27FC236}">
                <a16:creationId xmlns:a16="http://schemas.microsoft.com/office/drawing/2014/main" xmlns="" id="{CB5A3998-6575-44A7-BD52-5C065F759CB1}"/>
              </a:ext>
            </a:extLst>
          </p:cNvPr>
          <p:cNvSpPr>
            <a:spLocks noGrp="1"/>
          </p:cNvSpPr>
          <p:nvPr>
            <p:ph type="subTitle" idx="1"/>
          </p:nvPr>
        </p:nvSpPr>
        <p:spPr>
          <a:xfrm>
            <a:off x="3379304" y="674129"/>
            <a:ext cx="8812696" cy="685800"/>
          </a:xfrm>
        </p:spPr>
        <p:txBody>
          <a:bodyPr/>
          <a:lstStyle/>
          <a:p>
            <a:r>
              <a:rPr lang="it-IT" dirty="0"/>
              <a:t>Ricordate che ogni anno, allegata al D.M. di riparto, c’è una «Nota metodologica per la compilazione»</a:t>
            </a:r>
          </a:p>
        </p:txBody>
      </p:sp>
      <p:pic>
        <p:nvPicPr>
          <p:cNvPr id="4" name="Immagine 3">
            <a:extLst>
              <a:ext uri="{FF2B5EF4-FFF2-40B4-BE49-F238E27FC236}">
                <a16:creationId xmlns:a16="http://schemas.microsoft.com/office/drawing/2014/main" xmlns="" id="{88BECA41-09C2-4006-9A5D-431EF105F01B}"/>
              </a:ext>
            </a:extLst>
          </p:cNvPr>
          <p:cNvPicPr>
            <a:picLocks noChangeAspect="1"/>
          </p:cNvPicPr>
          <p:nvPr/>
        </p:nvPicPr>
        <p:blipFill>
          <a:blip r:embed="rId3"/>
          <a:stretch>
            <a:fillRect/>
          </a:stretch>
        </p:blipFill>
        <p:spPr>
          <a:xfrm>
            <a:off x="8456246" y="5633316"/>
            <a:ext cx="3487214" cy="1141909"/>
          </a:xfrm>
          <a:prstGeom prst="rect">
            <a:avLst/>
          </a:prstGeom>
        </p:spPr>
      </p:pic>
      <p:sp>
        <p:nvSpPr>
          <p:cNvPr id="5" name="CasellaDiTesto 4">
            <a:extLst>
              <a:ext uri="{FF2B5EF4-FFF2-40B4-BE49-F238E27FC236}">
                <a16:creationId xmlns:a16="http://schemas.microsoft.com/office/drawing/2014/main" xmlns="" id="{A7BD07A5-7C0D-4410-B794-3DFCA3D46EDB}"/>
              </a:ext>
            </a:extLst>
          </p:cNvPr>
          <p:cNvSpPr txBox="1"/>
          <p:nvPr/>
        </p:nvSpPr>
        <p:spPr>
          <a:xfrm>
            <a:off x="1974574" y="3434429"/>
            <a:ext cx="10217426" cy="1200329"/>
          </a:xfrm>
          <a:prstGeom prst="rect">
            <a:avLst/>
          </a:prstGeom>
          <a:noFill/>
        </p:spPr>
        <p:txBody>
          <a:bodyPr wrap="square" rtlCol="0">
            <a:spAutoFit/>
          </a:bodyPr>
          <a:lstStyle/>
          <a:p>
            <a:r>
              <a:rPr lang="it-IT" dirty="0"/>
              <a:t>N.B. La DGOSVI, una volta verificata la completezza della programmazione regionale e il rispetto delle previsioni normative del d.lgs. 65/2017, del Piano pluriennale, del decreto ministeriale di riparto, invia i documenti alla Direzione generale per le risorse umane e finanziarie </a:t>
            </a:r>
            <a:r>
              <a:rPr lang="it-IT" dirty="0">
                <a:solidFill>
                  <a:srgbClr val="FF0000"/>
                </a:solidFill>
              </a:rPr>
              <a:t>(DGRUF) </a:t>
            </a:r>
            <a:r>
              <a:rPr lang="it-IT" dirty="0"/>
              <a:t>per l’effettiva erogazione ai Comuni. </a:t>
            </a:r>
          </a:p>
        </p:txBody>
      </p:sp>
      <p:sp>
        <p:nvSpPr>
          <p:cNvPr id="6" name="CasellaDiTesto 5">
            <a:extLst>
              <a:ext uri="{FF2B5EF4-FFF2-40B4-BE49-F238E27FC236}">
                <a16:creationId xmlns:a16="http://schemas.microsoft.com/office/drawing/2014/main" xmlns="" id="{BAF5FC16-4978-47D3-928F-43B48F46A92D}"/>
              </a:ext>
            </a:extLst>
          </p:cNvPr>
          <p:cNvSpPr txBox="1"/>
          <p:nvPr/>
        </p:nvSpPr>
        <p:spPr>
          <a:xfrm>
            <a:off x="104392" y="1542822"/>
            <a:ext cx="11161582" cy="1754326"/>
          </a:xfrm>
          <a:prstGeom prst="rect">
            <a:avLst/>
          </a:prstGeom>
          <a:noFill/>
        </p:spPr>
        <p:txBody>
          <a:bodyPr wrap="square" rtlCol="0">
            <a:spAutoFit/>
          </a:bodyPr>
          <a:lstStyle/>
          <a:p>
            <a:r>
              <a:rPr lang="it-IT" b="1" dirty="0"/>
              <a:t>PEC: </a:t>
            </a:r>
            <a:r>
              <a:rPr lang="it-IT" b="1" dirty="0">
                <a:hlinkClick r:id="rId4"/>
              </a:rPr>
              <a:t>dgosv@postacert.istruzione.it</a:t>
            </a:r>
            <a:endParaRPr lang="it-IT" b="1" dirty="0"/>
          </a:p>
          <a:p>
            <a:r>
              <a:rPr lang="it-IT" b="1" dirty="0"/>
              <a:t>PEO: </a:t>
            </a:r>
            <a:r>
              <a:rPr lang="it-IT" b="1" dirty="0">
                <a:hlinkClick r:id="rId5"/>
              </a:rPr>
              <a:t>dgosv.ufficio2@istruzione.it</a:t>
            </a:r>
            <a:r>
              <a:rPr lang="it-IT" b="1" dirty="0"/>
              <a:t> </a:t>
            </a:r>
          </a:p>
          <a:p>
            <a:r>
              <a:rPr lang="it-IT" b="1" dirty="0"/>
              <a:t>PER L’INVIO DELLE SCHEDE EXCEL DA PARTE DEI REFERENTI REGIONALI </a:t>
            </a:r>
            <a:r>
              <a:rPr lang="it-IT" b="1" dirty="0">
                <a:hlinkClick r:id="rId6"/>
              </a:rPr>
              <a:t>stefania.bigi@istruzione.it</a:t>
            </a:r>
            <a:r>
              <a:rPr lang="it-IT" b="1" dirty="0"/>
              <a:t> </a:t>
            </a:r>
          </a:p>
          <a:p>
            <a:r>
              <a:rPr lang="it-IT" b="1" dirty="0"/>
              <a:t>TUTTI I DOCUMENTI, I DECRETI, LE NOTE, LE SCHEDE SONO PUBBLICATI NELLA SEZIONE DEDICATA ALLO ZEROSEI DEL SITO DEL MINISTERO: </a:t>
            </a:r>
            <a:r>
              <a:rPr lang="it-IT" b="1" dirty="0">
                <a:hlinkClick r:id="rId7"/>
              </a:rPr>
              <a:t>https://www.istruzione.it/sistema-integrato-06/piano-di-azione.html</a:t>
            </a:r>
            <a:r>
              <a:rPr lang="it-IT" b="1" dirty="0"/>
              <a:t> </a:t>
            </a:r>
          </a:p>
        </p:txBody>
      </p:sp>
    </p:spTree>
    <p:extLst>
      <p:ext uri="{BB962C8B-B14F-4D97-AF65-F5344CB8AC3E}">
        <p14:creationId xmlns:p14="http://schemas.microsoft.com/office/powerpoint/2010/main" val="2894317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B894BDF-CCCF-4139-87C6-AD20E647752E}"/>
              </a:ext>
            </a:extLst>
          </p:cNvPr>
          <p:cNvSpPr>
            <a:spLocks noGrp="1"/>
          </p:cNvSpPr>
          <p:nvPr>
            <p:ph type="title"/>
          </p:nvPr>
        </p:nvSpPr>
        <p:spPr>
          <a:xfrm>
            <a:off x="4704522" y="221034"/>
            <a:ext cx="6801678" cy="1293028"/>
          </a:xfrm>
        </p:spPr>
        <p:txBody>
          <a:bodyPr/>
          <a:lstStyle/>
          <a:p>
            <a:r>
              <a:rPr lang="it-IT" b="1" dirty="0"/>
              <a:t>Dati generali: righe 3-8</a:t>
            </a:r>
          </a:p>
        </p:txBody>
      </p:sp>
      <p:graphicFrame>
        <p:nvGraphicFramePr>
          <p:cNvPr id="4" name="Segnaposto contenuto 3">
            <a:extLst>
              <a:ext uri="{FF2B5EF4-FFF2-40B4-BE49-F238E27FC236}">
                <a16:creationId xmlns:a16="http://schemas.microsoft.com/office/drawing/2014/main" xmlns="" id="{49E35B36-F1AB-4EE4-9D07-3517729EF4C1}"/>
              </a:ext>
            </a:extLst>
          </p:cNvPr>
          <p:cNvGraphicFramePr>
            <a:graphicFrameLocks noGrp="1"/>
          </p:cNvGraphicFramePr>
          <p:nvPr>
            <p:ph idx="1"/>
            <p:extLst>
              <p:ext uri="{D42A27DB-BD31-4B8C-83A1-F6EECF244321}">
                <p14:modId xmlns:p14="http://schemas.microsoft.com/office/powerpoint/2010/main" val="1831563296"/>
              </p:ext>
            </p:extLst>
          </p:nvPr>
        </p:nvGraphicFramePr>
        <p:xfrm>
          <a:off x="685800" y="1272263"/>
          <a:ext cx="10538791" cy="5210050"/>
        </p:xfrm>
        <a:graphic>
          <a:graphicData uri="http://schemas.openxmlformats.org/drawingml/2006/table">
            <a:tbl>
              <a:tblPr/>
              <a:tblGrid>
                <a:gridCol w="4961444">
                  <a:extLst>
                    <a:ext uri="{9D8B030D-6E8A-4147-A177-3AD203B41FA5}">
                      <a16:colId xmlns:a16="http://schemas.microsoft.com/office/drawing/2014/main" xmlns="" val="3054204915"/>
                    </a:ext>
                  </a:extLst>
                </a:gridCol>
                <a:gridCol w="5577347">
                  <a:extLst>
                    <a:ext uri="{9D8B030D-6E8A-4147-A177-3AD203B41FA5}">
                      <a16:colId xmlns:a16="http://schemas.microsoft.com/office/drawing/2014/main" xmlns="" val="1472090332"/>
                    </a:ext>
                  </a:extLst>
                </a:gridCol>
              </a:tblGrid>
              <a:tr h="381309">
                <a:tc gridSpan="2">
                  <a:txBody>
                    <a:bodyPr/>
                    <a:lstStyle/>
                    <a:p>
                      <a:pPr algn="ctr" fontAlgn="b"/>
                      <a:r>
                        <a:rPr lang="it-IT" sz="1300" b="0" i="0" u="none" strike="noStrike" dirty="0">
                          <a:solidFill>
                            <a:srgbClr val="000000"/>
                          </a:solidFill>
                          <a:effectLst/>
                          <a:latin typeface="Calibri" panose="020F0502020204030204" pitchFamily="34" charset="0"/>
                        </a:rPr>
                        <a:t>PROGRAMMAZIONE REGIONE _____________________________________</a:t>
                      </a:r>
                      <a:r>
                        <a:rPr lang="it-IT" sz="1800" kern="1200" dirty="0">
                          <a:solidFill>
                            <a:srgbClr val="FF0000"/>
                          </a:solidFill>
                          <a:effectLst/>
                          <a:latin typeface="+mn-lt"/>
                          <a:ea typeface="+mn-ea"/>
                          <a:cs typeface="+mn-cs"/>
                        </a:rPr>
                        <a:t>inserire la Regione</a:t>
                      </a:r>
                      <a:endParaRPr lang="it-IT" sz="1300" b="0" i="0" u="none" strike="noStrike" dirty="0">
                        <a:solidFill>
                          <a:srgbClr val="FF0000"/>
                        </a:solidFill>
                        <a:effectLst/>
                        <a:latin typeface="Calibri" panose="020F0502020204030204" pitchFamily="34" charset="0"/>
                      </a:endParaRPr>
                    </a:p>
                  </a:txBody>
                  <a:tcPr marL="7020" marR="7020" marT="70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extLst>
                  <a:ext uri="{0D108BD9-81ED-4DB2-BD59-A6C34878D82A}">
                    <a16:rowId xmlns:a16="http://schemas.microsoft.com/office/drawing/2014/main" xmlns="" val="2521293498"/>
                  </a:ext>
                </a:extLst>
              </a:tr>
              <a:tr h="397947">
                <a:tc gridSpan="2">
                  <a:txBody>
                    <a:bodyPr/>
                    <a:lstStyle/>
                    <a:p>
                      <a:pPr algn="ctr" fontAlgn="b"/>
                      <a:r>
                        <a:rPr lang="it-IT" sz="1300" b="0" i="0" u="none" strike="noStrike" dirty="0">
                          <a:solidFill>
                            <a:srgbClr val="000000"/>
                          </a:solidFill>
                          <a:effectLst/>
                          <a:latin typeface="Calibri" panose="020F0502020204030204" pitchFamily="34" charset="0"/>
                        </a:rPr>
                        <a:t>D.G.R. n.-------- del ---------                                                </a:t>
                      </a:r>
                    </a:p>
                    <a:p>
                      <a:pPr algn="ctr" fontAlgn="b"/>
                      <a:r>
                        <a:rPr lang="it-IT" sz="1300" b="0" i="0" u="none" strike="noStrike" dirty="0">
                          <a:solidFill>
                            <a:srgbClr val="000000"/>
                          </a:solidFill>
                          <a:effectLst/>
                          <a:latin typeface="Calibri" panose="020F0502020204030204" pitchFamily="34" charset="0"/>
                        </a:rPr>
                        <a:t> </a:t>
                      </a:r>
                      <a:r>
                        <a:rPr lang="it-IT" sz="1800" kern="1200" dirty="0">
                          <a:solidFill>
                            <a:srgbClr val="FF0000"/>
                          </a:solidFill>
                          <a:effectLst/>
                          <a:latin typeface="+mn-lt"/>
                          <a:ea typeface="+mn-ea"/>
                          <a:cs typeface="+mn-cs"/>
                        </a:rPr>
                        <a:t>inserire il numero e la data della Delibera della Giunta Regionale</a:t>
                      </a:r>
                      <a:endParaRPr lang="it-IT" sz="1300" b="0" i="0" u="none" strike="noStrike" dirty="0">
                        <a:solidFill>
                          <a:srgbClr val="FF0000"/>
                        </a:solidFill>
                        <a:effectLst/>
                        <a:latin typeface="Calibri" panose="020F0502020204030204" pitchFamily="34" charset="0"/>
                      </a:endParaRPr>
                    </a:p>
                  </a:txBody>
                  <a:tcPr marL="7020" marR="7020" marT="70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extLst>
                  <a:ext uri="{0D108BD9-81ED-4DB2-BD59-A6C34878D82A}">
                    <a16:rowId xmlns:a16="http://schemas.microsoft.com/office/drawing/2014/main" xmlns="" val="2350703868"/>
                  </a:ext>
                </a:extLst>
              </a:tr>
              <a:tr h="1144241">
                <a:tc>
                  <a:txBody>
                    <a:bodyPr/>
                    <a:lstStyle/>
                    <a:p>
                      <a:pPr algn="ctr" fontAlgn="ctr"/>
                      <a:r>
                        <a:rPr lang="it-IT" sz="1200" b="0" i="0" u="none" strike="noStrike" dirty="0">
                          <a:solidFill>
                            <a:srgbClr val="000000"/>
                          </a:solidFill>
                          <a:effectLst/>
                          <a:latin typeface="Calibri" panose="020F0502020204030204" pitchFamily="34" charset="0"/>
                        </a:rPr>
                        <a:t>Stanziamento previsto per la regione dal D.M. recante il Piano di riparto del         Fondo 0-6</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it-IT" sz="1400" b="0" i="0" u="none" strike="noStrike" dirty="0">
                        <a:solidFill>
                          <a:srgbClr val="00B050"/>
                        </a:solidFill>
                        <a:effectLst/>
                        <a:latin typeface="Calibri" panose="020F0502020204030204" pitchFamily="34" charset="0"/>
                      </a:endParaRP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52751943"/>
                  </a:ext>
                </a:extLst>
              </a:tr>
              <a:tr h="916558">
                <a:tc>
                  <a:txBody>
                    <a:bodyPr/>
                    <a:lstStyle/>
                    <a:p>
                      <a:pPr algn="ctr" fontAlgn="b"/>
                      <a:r>
                        <a:rPr lang="it-IT" sz="1200" b="0" i="0" u="none" strike="noStrike">
                          <a:solidFill>
                            <a:srgbClr val="000000"/>
                          </a:solidFill>
                          <a:effectLst/>
                          <a:latin typeface="Calibri" panose="020F0502020204030204" pitchFamily="34" charset="0"/>
                        </a:rPr>
                        <a:t>Risorse regionali per il finanziamento dei servizi educativi per l’infanzia e delle scuole dell’infanzia - cofinanziamento (in euro)</a:t>
                      </a:r>
                    </a:p>
                  </a:txBody>
                  <a:tcPr marL="7020" marR="7020" marT="70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it-IT" sz="1400" b="0" i="0" u="none" strike="noStrike" dirty="0">
                        <a:solidFill>
                          <a:srgbClr val="FF0000"/>
                        </a:solidFill>
                        <a:effectLst/>
                        <a:latin typeface="Calibri" panose="020F0502020204030204" pitchFamily="34" charset="0"/>
                      </a:endParaRP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55514254"/>
                  </a:ext>
                </a:extLst>
              </a:tr>
              <a:tr h="916558">
                <a:tc>
                  <a:txBody>
                    <a:bodyPr/>
                    <a:lstStyle/>
                    <a:p>
                      <a:pPr algn="ctr" fontAlgn="ctr"/>
                      <a:r>
                        <a:rPr lang="it-IT" sz="1200" b="0" i="0" u="none" strike="noStrike">
                          <a:solidFill>
                            <a:srgbClr val="000000"/>
                          </a:solidFill>
                          <a:effectLst/>
                          <a:latin typeface="Calibri" panose="020F0502020204030204" pitchFamily="34" charset="0"/>
                        </a:rPr>
                        <a:t>Risorse regionali per il finanziamento dei servizi educativi per l’infanzia e delle scuole dell’infanzia - cofinanziamento (in % rispetto allo stanziamento statale) - </a:t>
                      </a:r>
                      <a:r>
                        <a:rPr lang="it-IT" sz="1200" b="1" i="0" u="none" strike="noStrike">
                          <a:solidFill>
                            <a:srgbClr val="000000"/>
                          </a:solidFill>
                          <a:effectLst/>
                          <a:latin typeface="Calibri" panose="020F0502020204030204" pitchFamily="34" charset="0"/>
                        </a:rPr>
                        <a:t>minimo 25%</a:t>
                      </a:r>
                      <a:endParaRPr lang="it-IT" sz="1200" b="0" i="0" u="none" strike="noStrike">
                        <a:solidFill>
                          <a:srgbClr val="000000"/>
                        </a:solidFill>
                        <a:effectLst/>
                        <a:latin typeface="Calibri" panose="020F0502020204030204" pitchFamily="34" charset="0"/>
                      </a:endParaRP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it-IT" sz="1400" b="0" i="0" u="none" strike="noStrike" dirty="0">
                        <a:solidFill>
                          <a:srgbClr val="000000"/>
                        </a:solidFill>
                        <a:effectLst/>
                        <a:latin typeface="Calibri" panose="020F0502020204030204" pitchFamily="34" charset="0"/>
                      </a:endParaRP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10067421"/>
                  </a:ext>
                </a:extLst>
              </a:tr>
              <a:tr h="1371924">
                <a:tc>
                  <a:txBody>
                    <a:bodyPr/>
                    <a:lstStyle/>
                    <a:p>
                      <a:pPr algn="ctr" fontAlgn="ctr"/>
                      <a:r>
                        <a:rPr lang="it-IT" sz="1200" b="0" i="0" u="none" strike="noStrike">
                          <a:solidFill>
                            <a:srgbClr val="000000"/>
                          </a:solidFill>
                          <a:effectLst/>
                          <a:latin typeface="Calibri" panose="020F0502020204030204" pitchFamily="34" charset="0"/>
                        </a:rPr>
                        <a:t>Quota parte destinata al finanziamento di sezioni primavera già esistenti o di nuova istituzione aggregate a scuole dell’infanzia statali o paritarie o al finanziamento di Poli per l’infanzia (in euro) - </a:t>
                      </a:r>
                      <a:r>
                        <a:rPr lang="it-IT" sz="1200" b="1" i="0" u="none" strike="noStrike">
                          <a:solidFill>
                            <a:srgbClr val="000000"/>
                          </a:solidFill>
                          <a:effectLst/>
                          <a:latin typeface="Calibri" panose="020F0502020204030204" pitchFamily="34" charset="0"/>
                        </a:rPr>
                        <a:t>di norma minimo 5% dell'importo statale (finanziabile con quota statale e/o quota regionale) per regioni/prov. aut. con copertura inferiore alla media *</a:t>
                      </a:r>
                      <a:endParaRPr lang="it-IT" sz="1200" b="0" i="0" u="none" strike="noStrike">
                        <a:solidFill>
                          <a:srgbClr val="000000"/>
                        </a:solidFill>
                        <a:effectLst/>
                        <a:latin typeface="Calibri" panose="020F0502020204030204" pitchFamily="34" charset="0"/>
                      </a:endParaRP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it-IT" sz="1400" b="0" i="0" u="none" strike="noStrike" dirty="0">
                        <a:solidFill>
                          <a:srgbClr val="FF0000"/>
                        </a:solidFill>
                        <a:effectLst/>
                        <a:latin typeface="Calibri" panose="020F0502020204030204" pitchFamily="34" charset="0"/>
                      </a:endParaRP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83020907"/>
                  </a:ext>
                </a:extLst>
              </a:tr>
            </a:tbl>
          </a:graphicData>
        </a:graphic>
      </p:graphicFrame>
      <p:pic>
        <p:nvPicPr>
          <p:cNvPr id="3" name="Immagine 2">
            <a:extLst>
              <a:ext uri="{FF2B5EF4-FFF2-40B4-BE49-F238E27FC236}">
                <a16:creationId xmlns:a16="http://schemas.microsoft.com/office/drawing/2014/main" xmlns="" id="{54B69995-61CE-41C2-8FEE-8ADB9DAC1077}"/>
              </a:ext>
            </a:extLst>
          </p:cNvPr>
          <p:cNvPicPr>
            <a:picLocks noChangeAspect="1"/>
          </p:cNvPicPr>
          <p:nvPr/>
        </p:nvPicPr>
        <p:blipFill>
          <a:blip r:embed="rId2"/>
          <a:stretch>
            <a:fillRect/>
          </a:stretch>
        </p:blipFill>
        <p:spPr>
          <a:xfrm>
            <a:off x="274839" y="74999"/>
            <a:ext cx="2420322" cy="792549"/>
          </a:xfrm>
          <a:prstGeom prst="rect">
            <a:avLst/>
          </a:prstGeom>
        </p:spPr>
      </p:pic>
      <p:sp>
        <p:nvSpPr>
          <p:cNvPr id="5" name="CasellaDiTesto 4">
            <a:extLst>
              <a:ext uri="{FF2B5EF4-FFF2-40B4-BE49-F238E27FC236}">
                <a16:creationId xmlns:a16="http://schemas.microsoft.com/office/drawing/2014/main" xmlns="" id="{ED8DBA8F-8CB7-4208-83C8-51CCC34D3384}"/>
              </a:ext>
            </a:extLst>
          </p:cNvPr>
          <p:cNvSpPr txBox="1"/>
          <p:nvPr/>
        </p:nvSpPr>
        <p:spPr>
          <a:xfrm>
            <a:off x="5761383" y="2438572"/>
            <a:ext cx="4969565" cy="523220"/>
          </a:xfrm>
          <a:prstGeom prst="rect">
            <a:avLst/>
          </a:prstGeom>
          <a:noFill/>
        </p:spPr>
        <p:txBody>
          <a:bodyPr wrap="square" rtlCol="0">
            <a:sp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FF0000"/>
                </a:solidFill>
                <a:effectLst/>
                <a:uLnTx/>
                <a:uFillTx/>
                <a:latin typeface="Century Gothic" panose="020B0502020202020204"/>
                <a:ea typeface="+mn-ea"/>
                <a:cs typeface="+mn-cs"/>
              </a:rPr>
              <a:t>Inserire l’importo esatto assegnato con il Decreto Ministeriale recante il Piano di riparto (risorse statali)</a:t>
            </a:r>
          </a:p>
        </p:txBody>
      </p:sp>
      <p:sp>
        <p:nvSpPr>
          <p:cNvPr id="6" name="CasellaDiTesto 5">
            <a:extLst>
              <a:ext uri="{FF2B5EF4-FFF2-40B4-BE49-F238E27FC236}">
                <a16:creationId xmlns:a16="http://schemas.microsoft.com/office/drawing/2014/main" xmlns="" id="{37391BCF-8F80-471D-A6A0-3C1236AB2BEB}"/>
              </a:ext>
            </a:extLst>
          </p:cNvPr>
          <p:cNvSpPr txBox="1"/>
          <p:nvPr/>
        </p:nvSpPr>
        <p:spPr>
          <a:xfrm>
            <a:off x="5726594" y="3335913"/>
            <a:ext cx="5145157" cy="738664"/>
          </a:xfrm>
          <a:prstGeom prst="rect">
            <a:avLst/>
          </a:prstGeom>
          <a:noFill/>
        </p:spPr>
        <p:txBody>
          <a:bodyPr wrap="square" rtlCol="0">
            <a:sp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FF0000"/>
                </a:solidFill>
                <a:effectLst/>
                <a:uLnTx/>
                <a:uFillTx/>
                <a:latin typeface="Century Gothic" panose="020B0502020202020204"/>
                <a:ea typeface="+mn-ea"/>
                <a:cs typeface="+mn-cs"/>
              </a:rPr>
              <a:t>Indicare in euro i fondi regionali COMPLESSIVI programmati per i servizi educativi e le scuole dell’infanzia (cosiddetto “cofinanziamento regionale”)</a:t>
            </a:r>
            <a:r>
              <a:rPr kumimoji="0" lang="it-IT" sz="14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 </a:t>
            </a:r>
          </a:p>
        </p:txBody>
      </p:sp>
      <p:sp>
        <p:nvSpPr>
          <p:cNvPr id="7" name="CasellaDiTesto 6">
            <a:extLst>
              <a:ext uri="{FF2B5EF4-FFF2-40B4-BE49-F238E27FC236}">
                <a16:creationId xmlns:a16="http://schemas.microsoft.com/office/drawing/2014/main" xmlns="" id="{D92FDB90-ECCD-429E-9AF5-F9D1F0BE1E54}"/>
              </a:ext>
            </a:extLst>
          </p:cNvPr>
          <p:cNvSpPr txBox="1"/>
          <p:nvPr/>
        </p:nvSpPr>
        <p:spPr>
          <a:xfrm>
            <a:off x="5761383" y="4171699"/>
            <a:ext cx="4687956" cy="954107"/>
          </a:xfrm>
          <a:prstGeom prst="rect">
            <a:avLst/>
          </a:prstGeom>
          <a:noFill/>
        </p:spPr>
        <p:txBody>
          <a:bodyPr wrap="square" rtlCol="0">
            <a:sp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FF0000"/>
                </a:solidFill>
                <a:effectLst/>
                <a:uLnTx/>
                <a:uFillTx/>
                <a:latin typeface="Century Gothic" panose="020B0502020202020204"/>
                <a:ea typeface="+mn-ea"/>
                <a:cs typeface="+mn-cs"/>
              </a:rPr>
              <a:t>Indicare il cofinanziamento regionale in percentuale rispetto al fondo statale (</a:t>
            </a:r>
            <a:r>
              <a:rPr kumimoji="0" lang="it-IT" sz="1400" b="0" i="1" u="none" strike="noStrike" kern="1200" cap="none" spc="0" normalizeH="0" baseline="0" noProof="0" dirty="0">
                <a:ln>
                  <a:noFill/>
                </a:ln>
                <a:solidFill>
                  <a:srgbClr val="FF0000"/>
                </a:solidFill>
                <a:effectLst/>
                <a:uLnTx/>
                <a:uFillTx/>
                <a:latin typeface="Century Gothic" panose="020B0502020202020204"/>
                <a:ea typeface="+mn-ea"/>
                <a:cs typeface="+mn-cs"/>
              </a:rPr>
              <a:t>min. 25%)</a:t>
            </a:r>
            <a:r>
              <a:rPr kumimoji="0" lang="it-IT" sz="1400" b="0" i="0" u="none" strike="noStrike" kern="1200" cap="none" spc="0" normalizeH="0" baseline="0" noProof="0" dirty="0">
                <a:ln>
                  <a:noFill/>
                </a:ln>
                <a:solidFill>
                  <a:srgbClr val="00B050"/>
                </a:solidFill>
                <a:effectLst/>
                <a:uLnTx/>
                <a:uFillTx/>
                <a:latin typeface="Century Gothic" panose="020B0502020202020204"/>
                <a:ea typeface="+mn-ea"/>
                <a:cs typeface="+mn-cs"/>
              </a:rPr>
              <a:t>LA PERCENTUALE SI CALCOLA SULL’IMPORTO ASSEGNATO COMPLESSIVAMENTE PER IL 2021</a:t>
            </a:r>
            <a:endParaRPr kumimoji="0" lang="it-IT"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8" name="CasellaDiTesto 7">
            <a:extLst>
              <a:ext uri="{FF2B5EF4-FFF2-40B4-BE49-F238E27FC236}">
                <a16:creationId xmlns:a16="http://schemas.microsoft.com/office/drawing/2014/main" xmlns="" id="{A972AD8C-6BE0-4F55-97A0-BB176D1EA980}"/>
              </a:ext>
            </a:extLst>
          </p:cNvPr>
          <p:cNvSpPr txBox="1"/>
          <p:nvPr/>
        </p:nvSpPr>
        <p:spPr>
          <a:xfrm>
            <a:off x="5726593" y="5096209"/>
            <a:ext cx="5617268" cy="1384995"/>
          </a:xfrm>
          <a:prstGeom prst="rect">
            <a:avLst/>
          </a:prstGeom>
          <a:noFill/>
        </p:spPr>
        <p:txBody>
          <a:bodyPr wrap="square" rtlCol="0">
            <a:sp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FF0000"/>
                </a:solidFill>
                <a:effectLst/>
                <a:uLnTx/>
                <a:uFillTx/>
                <a:latin typeface="Century Gothic" panose="020B0502020202020204"/>
                <a:ea typeface="+mn-ea"/>
                <a:cs typeface="+mn-cs"/>
              </a:rPr>
              <a:t>Inserire la quota parte delle risorse destinata al finanziamento di sezioni primavera e/o Poli per l’infanzia. Per le regioni al di sotto della copertura media deve essere almeno il 5% delle risorse statali (questa quota si può raggiungere anche con risorse regionali) </a:t>
            </a:r>
            <a:r>
              <a:rPr kumimoji="0" lang="it-IT" sz="14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 </a:t>
            </a:r>
            <a:r>
              <a:rPr kumimoji="0" lang="it-IT" sz="1400" b="0" i="0" u="none" strike="noStrike" kern="1200" cap="none" spc="0" normalizeH="0" baseline="0" noProof="0" dirty="0">
                <a:ln>
                  <a:noFill/>
                </a:ln>
                <a:solidFill>
                  <a:srgbClr val="00B050"/>
                </a:solidFill>
                <a:effectLst/>
                <a:uLnTx/>
                <a:uFillTx/>
                <a:latin typeface="Century Gothic" panose="020B0502020202020204"/>
                <a:ea typeface="+mn-ea"/>
                <a:cs typeface="+mn-cs"/>
              </a:rPr>
              <a:t>LA PERCENTUALE SI CALCOLA SULL’IMPORTO ASSEGNATO COMPLESSIVAMENTE PER IL 2021</a:t>
            </a:r>
            <a:endParaRPr kumimoji="0" lang="it-IT" sz="14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509206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88EBC11-3E35-454E-8923-8701E769191D}"/>
              </a:ext>
            </a:extLst>
          </p:cNvPr>
          <p:cNvSpPr>
            <a:spLocks noGrp="1"/>
          </p:cNvSpPr>
          <p:nvPr>
            <p:ph type="title"/>
          </p:nvPr>
        </p:nvSpPr>
        <p:spPr>
          <a:xfrm>
            <a:off x="1855304" y="764373"/>
            <a:ext cx="9650896" cy="1293028"/>
          </a:xfrm>
        </p:spPr>
        <p:txBody>
          <a:bodyPr/>
          <a:lstStyle/>
          <a:p>
            <a:r>
              <a:rPr lang="it-IT" dirty="0"/>
              <a:t>Quote vincolate: Facciamo un esempio</a:t>
            </a:r>
          </a:p>
        </p:txBody>
      </p:sp>
      <p:sp>
        <p:nvSpPr>
          <p:cNvPr id="3" name="Segnaposto contenuto 2">
            <a:extLst>
              <a:ext uri="{FF2B5EF4-FFF2-40B4-BE49-F238E27FC236}">
                <a16:creationId xmlns:a16="http://schemas.microsoft.com/office/drawing/2014/main" xmlns="" id="{454A0B4F-A483-4211-B239-C160BD72D6A6}"/>
              </a:ext>
            </a:extLst>
          </p:cNvPr>
          <p:cNvSpPr>
            <a:spLocks noGrp="1"/>
          </p:cNvSpPr>
          <p:nvPr>
            <p:ph idx="1"/>
          </p:nvPr>
        </p:nvSpPr>
        <p:spPr/>
        <p:txBody>
          <a:bodyPr>
            <a:normAutofit fontScale="92500" lnSpcReduction="10000"/>
          </a:bodyPr>
          <a:lstStyle/>
          <a:p>
            <a:pPr marL="0" indent="0">
              <a:buNone/>
            </a:pPr>
            <a:r>
              <a:rPr lang="it-IT" dirty="0"/>
              <a:t>Risorse statali assegnate alla Regione per il 2021: € 1.000.000,00</a:t>
            </a:r>
          </a:p>
          <a:p>
            <a:pPr marL="0" indent="0">
              <a:buNone/>
            </a:pPr>
            <a:r>
              <a:rPr lang="it-IT" dirty="0"/>
              <a:t>Cofinanziamento regionale (almeno il 25%): € 250.000,00</a:t>
            </a:r>
          </a:p>
          <a:p>
            <a:pPr marL="0" indent="0">
              <a:buNone/>
            </a:pPr>
            <a:r>
              <a:rPr lang="it-IT" dirty="0"/>
              <a:t>Quota vincolata 5%: € 50.000,00</a:t>
            </a:r>
          </a:p>
          <a:p>
            <a:pPr marL="0" indent="0">
              <a:buNone/>
            </a:pPr>
            <a:r>
              <a:rPr lang="it-IT" dirty="0"/>
              <a:t>Vincolo € 50.000,00 dell’importo statale per sez. </a:t>
            </a:r>
            <a:r>
              <a:rPr lang="it-IT" dirty="0" err="1"/>
              <a:t>prim</a:t>
            </a:r>
            <a:r>
              <a:rPr lang="it-IT" dirty="0"/>
              <a:t>. o Poli e ripartisco i restanti € 950.000,00 statali + tutto l’importo regionale per interventi di tipologia a), b), c)</a:t>
            </a:r>
          </a:p>
          <a:p>
            <a:pPr marL="0" indent="0" algn="ctr">
              <a:buNone/>
            </a:pPr>
            <a:r>
              <a:rPr lang="it-IT" dirty="0"/>
              <a:t>oppure</a:t>
            </a:r>
          </a:p>
          <a:p>
            <a:pPr marL="0" indent="0" algn="just">
              <a:buNone/>
            </a:pPr>
            <a:r>
              <a:rPr lang="it-IT" dirty="0"/>
              <a:t>destino € 50.000,00 dell’importo regionale per sez. </a:t>
            </a:r>
            <a:r>
              <a:rPr lang="it-IT" dirty="0" err="1"/>
              <a:t>prim</a:t>
            </a:r>
            <a:r>
              <a:rPr lang="it-IT" dirty="0"/>
              <a:t>. o Poli e ripartisco l’intero importo statale + € 200.000,00 delle risorse regionali a interventi a), b), c)</a:t>
            </a:r>
          </a:p>
          <a:p>
            <a:pPr marL="0" indent="0" algn="ctr">
              <a:buNone/>
            </a:pPr>
            <a:r>
              <a:rPr lang="it-IT" dirty="0"/>
              <a:t>oppure</a:t>
            </a:r>
          </a:p>
          <a:p>
            <a:pPr marL="0" indent="0" algn="just">
              <a:buNone/>
            </a:pPr>
            <a:r>
              <a:rPr lang="it-IT" dirty="0"/>
              <a:t>destino una quota parte delle risorse statali e una quota parte di quelle regionali per un importo complessivo pari a € 50.000,00 a sez. </a:t>
            </a:r>
            <a:r>
              <a:rPr lang="it-IT" dirty="0" err="1"/>
              <a:t>prim</a:t>
            </a:r>
            <a:r>
              <a:rPr lang="it-IT" dirty="0"/>
              <a:t>. o Poli e utilizzo il resto per tipologia a), b), c).</a:t>
            </a:r>
          </a:p>
        </p:txBody>
      </p:sp>
      <p:pic>
        <p:nvPicPr>
          <p:cNvPr id="4" name="Immagine 3">
            <a:extLst>
              <a:ext uri="{FF2B5EF4-FFF2-40B4-BE49-F238E27FC236}">
                <a16:creationId xmlns:a16="http://schemas.microsoft.com/office/drawing/2014/main" xmlns="" id="{D2647771-4A65-48B9-A80F-D9F164B796B7}"/>
              </a:ext>
            </a:extLst>
          </p:cNvPr>
          <p:cNvPicPr>
            <a:picLocks noChangeAspect="1"/>
          </p:cNvPicPr>
          <p:nvPr/>
        </p:nvPicPr>
        <p:blipFill>
          <a:blip r:embed="rId2"/>
          <a:stretch>
            <a:fillRect/>
          </a:stretch>
        </p:blipFill>
        <p:spPr>
          <a:xfrm>
            <a:off x="0" y="0"/>
            <a:ext cx="2867067" cy="940701"/>
          </a:xfrm>
          <a:prstGeom prst="rect">
            <a:avLst/>
          </a:prstGeom>
        </p:spPr>
      </p:pic>
    </p:spTree>
    <p:extLst>
      <p:ext uri="{BB962C8B-B14F-4D97-AF65-F5344CB8AC3E}">
        <p14:creationId xmlns:p14="http://schemas.microsoft.com/office/powerpoint/2010/main" val="1357919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59E9785-9B9E-4D50-BAC4-463701E3CDC4}"/>
              </a:ext>
            </a:extLst>
          </p:cNvPr>
          <p:cNvSpPr>
            <a:spLocks noGrp="1"/>
          </p:cNvSpPr>
          <p:nvPr>
            <p:ph type="title"/>
          </p:nvPr>
        </p:nvSpPr>
        <p:spPr>
          <a:xfrm>
            <a:off x="2355574" y="0"/>
            <a:ext cx="9836426" cy="1293028"/>
          </a:xfrm>
        </p:spPr>
        <p:txBody>
          <a:bodyPr/>
          <a:lstStyle/>
          <a:p>
            <a:r>
              <a:rPr lang="it-IT" b="1" dirty="0"/>
              <a:t>Priorità di intervento a): edilizia </a:t>
            </a:r>
          </a:p>
        </p:txBody>
      </p:sp>
      <p:graphicFrame>
        <p:nvGraphicFramePr>
          <p:cNvPr id="4" name="Segnaposto contenuto 3">
            <a:extLst>
              <a:ext uri="{FF2B5EF4-FFF2-40B4-BE49-F238E27FC236}">
                <a16:creationId xmlns:a16="http://schemas.microsoft.com/office/drawing/2014/main" xmlns="" id="{77FAC0E3-A227-46AD-B51D-415F11AF63C1}"/>
              </a:ext>
            </a:extLst>
          </p:cNvPr>
          <p:cNvGraphicFramePr>
            <a:graphicFrameLocks noGrp="1"/>
          </p:cNvGraphicFramePr>
          <p:nvPr>
            <p:ph idx="1"/>
            <p:extLst>
              <p:ext uri="{D42A27DB-BD31-4B8C-83A1-F6EECF244321}">
                <p14:modId xmlns:p14="http://schemas.microsoft.com/office/powerpoint/2010/main" val="37133190"/>
              </p:ext>
            </p:extLst>
          </p:nvPr>
        </p:nvGraphicFramePr>
        <p:xfrm>
          <a:off x="685799" y="885277"/>
          <a:ext cx="10830339" cy="5714305"/>
        </p:xfrm>
        <a:graphic>
          <a:graphicData uri="http://schemas.openxmlformats.org/drawingml/2006/table">
            <a:tbl>
              <a:tblPr/>
              <a:tblGrid>
                <a:gridCol w="1823475">
                  <a:extLst>
                    <a:ext uri="{9D8B030D-6E8A-4147-A177-3AD203B41FA5}">
                      <a16:colId xmlns:a16="http://schemas.microsoft.com/office/drawing/2014/main" xmlns="" val="596509981"/>
                    </a:ext>
                  </a:extLst>
                </a:gridCol>
                <a:gridCol w="437634">
                  <a:extLst>
                    <a:ext uri="{9D8B030D-6E8A-4147-A177-3AD203B41FA5}">
                      <a16:colId xmlns:a16="http://schemas.microsoft.com/office/drawing/2014/main" xmlns="" val="2225088738"/>
                    </a:ext>
                  </a:extLst>
                </a:gridCol>
                <a:gridCol w="1947005">
                  <a:extLst>
                    <a:ext uri="{9D8B030D-6E8A-4147-A177-3AD203B41FA5}">
                      <a16:colId xmlns:a16="http://schemas.microsoft.com/office/drawing/2014/main" xmlns="" val="4234236573"/>
                    </a:ext>
                  </a:extLst>
                </a:gridCol>
                <a:gridCol w="1061148">
                  <a:extLst>
                    <a:ext uri="{9D8B030D-6E8A-4147-A177-3AD203B41FA5}">
                      <a16:colId xmlns:a16="http://schemas.microsoft.com/office/drawing/2014/main" xmlns="" val="3223357406"/>
                    </a:ext>
                  </a:extLst>
                </a:gridCol>
                <a:gridCol w="1432550">
                  <a:extLst>
                    <a:ext uri="{9D8B030D-6E8A-4147-A177-3AD203B41FA5}">
                      <a16:colId xmlns:a16="http://schemas.microsoft.com/office/drawing/2014/main" xmlns="" val="1128997904"/>
                    </a:ext>
                  </a:extLst>
                </a:gridCol>
                <a:gridCol w="1167262">
                  <a:extLst>
                    <a:ext uri="{9D8B030D-6E8A-4147-A177-3AD203B41FA5}">
                      <a16:colId xmlns:a16="http://schemas.microsoft.com/office/drawing/2014/main" xmlns="" val="1716544146"/>
                    </a:ext>
                  </a:extLst>
                </a:gridCol>
                <a:gridCol w="1445814">
                  <a:extLst>
                    <a:ext uri="{9D8B030D-6E8A-4147-A177-3AD203B41FA5}">
                      <a16:colId xmlns:a16="http://schemas.microsoft.com/office/drawing/2014/main" xmlns="" val="981227388"/>
                    </a:ext>
                  </a:extLst>
                </a:gridCol>
                <a:gridCol w="1091079">
                  <a:extLst>
                    <a:ext uri="{9D8B030D-6E8A-4147-A177-3AD203B41FA5}">
                      <a16:colId xmlns:a16="http://schemas.microsoft.com/office/drawing/2014/main" xmlns="" val="2015130609"/>
                    </a:ext>
                  </a:extLst>
                </a:gridCol>
                <a:gridCol w="424372">
                  <a:extLst>
                    <a:ext uri="{9D8B030D-6E8A-4147-A177-3AD203B41FA5}">
                      <a16:colId xmlns:a16="http://schemas.microsoft.com/office/drawing/2014/main" xmlns="" val="1971422615"/>
                    </a:ext>
                  </a:extLst>
                </a:gridCol>
              </a:tblGrid>
              <a:tr h="1406791">
                <a:tc>
                  <a:txBody>
                    <a:bodyPr/>
                    <a:lstStyle/>
                    <a:p>
                      <a:pPr algn="ctr" fontAlgn="ctr"/>
                      <a:r>
                        <a:rPr lang="it-IT" sz="1300" b="0" i="0" u="none" strike="noStrike">
                          <a:solidFill>
                            <a:srgbClr val="000000"/>
                          </a:solidFill>
                          <a:effectLst/>
                          <a:latin typeface="Calibri" panose="020F0502020204030204" pitchFamily="34" charset="0"/>
                        </a:rPr>
                        <a:t>Priorità di intervento</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b"/>
                      <a:r>
                        <a:rPr lang="it-IT" sz="800" b="0" i="0" u="none" strike="noStrike" dirty="0">
                          <a:solidFill>
                            <a:srgbClr val="000000"/>
                          </a:solidFill>
                          <a:effectLst/>
                          <a:latin typeface="Calibri" panose="020F0502020204030204" pitchFamily="34" charset="0"/>
                        </a:rPr>
                        <a:t> </a:t>
                      </a:r>
                    </a:p>
                  </a:txBody>
                  <a:tcPr marL="7020" marR="7020" marT="70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it-IT"/>
                    </a:p>
                  </a:txBody>
                  <a:tcPr/>
                </a:tc>
                <a:tc>
                  <a:txBody>
                    <a:bodyPr/>
                    <a:lstStyle/>
                    <a:p>
                      <a:pPr algn="ctr" fontAlgn="ctr"/>
                      <a:r>
                        <a:rPr lang="it-IT" sz="900" b="0" i="0" u="none" strike="noStrike">
                          <a:solidFill>
                            <a:srgbClr val="000000"/>
                          </a:solidFill>
                          <a:effectLst/>
                          <a:latin typeface="Calibri" panose="020F0502020204030204" pitchFamily="34" charset="0"/>
                        </a:rPr>
                        <a:t>importo programmato con utilizzo fondo statale (in €)</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ctr"/>
                      <a:r>
                        <a:rPr lang="it-IT" sz="800" b="0" i="0" u="none" strike="noStrike">
                          <a:solidFill>
                            <a:srgbClr val="000000"/>
                          </a:solidFill>
                          <a:effectLst/>
                          <a:latin typeface="Calibri" panose="020F0502020204030204" pitchFamily="34" charset="0"/>
                        </a:rPr>
                        <a:t>importo programmato con utilizzo fondo statale (in % sul totale del fondo statale 0-6)</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800" b="0" i="0" u="none" strike="noStrike">
                          <a:solidFill>
                            <a:srgbClr val="000000"/>
                          </a:solidFill>
                          <a:effectLst/>
                          <a:latin typeface="Calibri" panose="020F0502020204030204" pitchFamily="34" charset="0"/>
                        </a:rPr>
                        <a:t>importo programmato da cofinanziamento regionale (in €)</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it-IT" sz="800" b="0" i="0" u="none" strike="noStrike">
                          <a:solidFill>
                            <a:srgbClr val="000000"/>
                          </a:solidFill>
                          <a:effectLst/>
                          <a:latin typeface="Calibri" panose="020F0502020204030204" pitchFamily="34" charset="0"/>
                        </a:rPr>
                        <a:t>importo programmato da cofinanziamento regionale (in % sul totale della programmazione regionale)</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it-IT" sz="800" b="0" i="0" u="none" strike="noStrike" dirty="0">
                          <a:solidFill>
                            <a:srgbClr val="000000"/>
                          </a:solidFill>
                          <a:effectLst/>
                          <a:latin typeface="Calibri" panose="020F0502020204030204" pitchFamily="34" charset="0"/>
                        </a:rPr>
                        <a:t> </a:t>
                      </a:r>
                    </a:p>
                  </a:txBody>
                  <a:tcPr marL="7020" marR="7020" marT="70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EEECE1"/>
                    </a:solidFill>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EECE1"/>
                    </a:solidFill>
                  </a:tcPr>
                </a:tc>
                <a:extLst>
                  <a:ext uri="{0D108BD9-81ED-4DB2-BD59-A6C34878D82A}">
                    <a16:rowId xmlns:a16="http://schemas.microsoft.com/office/drawing/2014/main" xmlns="" val="3259436048"/>
                  </a:ext>
                </a:extLst>
              </a:tr>
              <a:tr h="2192786">
                <a:tc>
                  <a:txBody>
                    <a:bodyPr/>
                    <a:lstStyle/>
                    <a:p>
                      <a:pPr algn="ctr" fontAlgn="ctr"/>
                      <a:r>
                        <a:rPr lang="it-IT" sz="1000" b="1" i="0" u="none" strike="noStrike">
                          <a:solidFill>
                            <a:srgbClr val="000000"/>
                          </a:solidFill>
                          <a:effectLst/>
                          <a:latin typeface="Calibri" panose="020F0502020204030204" pitchFamily="34" charset="0"/>
                        </a:rPr>
                        <a:t>A</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b"/>
                      <a:r>
                        <a:rPr lang="it-IT" sz="800" b="0" i="0" u="none" strike="noStrike">
                          <a:solidFill>
                            <a:srgbClr val="000000"/>
                          </a:solidFill>
                          <a:effectLst/>
                          <a:latin typeface="Calibri" panose="020F0502020204030204" pitchFamily="34" charset="0"/>
                        </a:rPr>
                        <a:t> interventi di nuove costruzioni, ristrutturazione edilizia, restauro e risanamento conservativo, riqualificazione funzionale ed estetica, messa in sicurezza meccanica e in caso di incendio, risparmio energetico e fruibilità di stabili di proprietà delle amministrazioni pubbliche</a:t>
                      </a:r>
                    </a:p>
                  </a:txBody>
                  <a:tcPr marL="7020" marR="7020" marT="70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ctr" fontAlgn="ctr"/>
                      <a:endParaRPr lang="it-IT" sz="800" b="0" i="0" u="none" strike="noStrike" dirty="0">
                        <a:solidFill>
                          <a:srgbClr val="000000"/>
                        </a:solidFill>
                        <a:effectLst/>
                        <a:latin typeface="Calibri" panose="020F0502020204030204" pitchFamily="34" charset="0"/>
                      </a:endParaRP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ctr"/>
                      <a:endParaRPr lang="it-IT" sz="800" b="0" i="0" u="none" strike="noStrike" dirty="0">
                        <a:solidFill>
                          <a:srgbClr val="000000"/>
                        </a:solidFill>
                        <a:effectLst/>
                        <a:latin typeface="Calibri" panose="020F0502020204030204" pitchFamily="34" charset="0"/>
                      </a:endParaRP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endParaRPr lang="it-IT" sz="800" b="0" i="0" u="none" strike="noStrike" dirty="0">
                        <a:solidFill>
                          <a:srgbClr val="000000"/>
                        </a:solidFill>
                        <a:effectLst/>
                        <a:latin typeface="Calibri" panose="020F0502020204030204" pitchFamily="34" charset="0"/>
                      </a:endParaRP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endParaRPr lang="it-IT" sz="800" b="0" i="0" u="none" strike="noStrike" dirty="0">
                        <a:solidFill>
                          <a:srgbClr val="000000"/>
                        </a:solidFill>
                        <a:effectLst/>
                        <a:latin typeface="Calibri" panose="020F0502020204030204" pitchFamily="34" charset="0"/>
                      </a:endParaRP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l" fontAlgn="b"/>
                      <a:endParaRPr lang="it-IT" sz="800" b="0" i="0" u="none" strike="noStrike" dirty="0">
                        <a:solidFill>
                          <a:srgbClr val="000000"/>
                        </a:solidFill>
                        <a:effectLst/>
                        <a:latin typeface="Calibri" panose="020F0502020204030204" pitchFamily="34" charset="0"/>
                      </a:endParaRPr>
                    </a:p>
                  </a:txBody>
                  <a:tcPr marL="7020" marR="7020" marT="70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3202377601"/>
                  </a:ext>
                </a:extLst>
              </a:tr>
              <a:tr h="263207">
                <a:tc rowSpan="8">
                  <a:txBody>
                    <a:bodyPr/>
                    <a:lstStyle/>
                    <a:p>
                      <a:pPr algn="ctr" fontAlgn="ctr"/>
                      <a:r>
                        <a:rPr lang="it-IT" sz="800" b="0" i="0" u="none" strike="noStrike">
                          <a:solidFill>
                            <a:srgbClr val="000000"/>
                          </a:solidFill>
                          <a:effectLst/>
                          <a:latin typeface="Calibri" panose="020F0502020204030204" pitchFamily="34" charset="0"/>
                        </a:rPr>
                        <a:t>Interventi dei Comuni finanziabili in base alla programmazione regionale</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900" b="1" i="0" u="none" strike="noStrike">
                          <a:solidFill>
                            <a:srgbClr val="000000"/>
                          </a:solidFill>
                          <a:effectLst/>
                          <a:latin typeface="Calibri" panose="020F0502020204030204" pitchFamily="34" charset="0"/>
                        </a:rPr>
                        <a:t>A1</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900" b="0" i="0" u="none" strike="noStrike">
                          <a:solidFill>
                            <a:srgbClr val="000000"/>
                          </a:solidFill>
                          <a:effectLst/>
                          <a:latin typeface="Calibri" panose="020F0502020204030204" pitchFamily="34" charset="0"/>
                        </a:rPr>
                        <a:t>Nuove  costruzioni adibite a servizi  educativi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r>
                        <a:rPr lang="it-IT" sz="800" b="0" i="0" u="none" strike="noStrike" dirty="0">
                          <a:solidFill>
                            <a:srgbClr val="000000"/>
                          </a:solidFill>
                          <a:effectLst/>
                          <a:latin typeface="Calibri" panose="020F0502020204030204" pitchFamily="34" charset="0"/>
                        </a:rPr>
                        <a:t>SI'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0" i="0" u="none" strike="noStrike">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03438417"/>
                  </a:ext>
                </a:extLst>
              </a:tr>
              <a:tr h="245054">
                <a:tc vMerge="1">
                  <a:txBody>
                    <a:bodyPr/>
                    <a:lstStyle/>
                    <a:p>
                      <a:endParaRPr lang="it-IT"/>
                    </a:p>
                  </a:txBody>
                  <a:tcPr/>
                </a:tc>
                <a:tc>
                  <a:txBody>
                    <a:bodyPr/>
                    <a:lstStyle/>
                    <a:p>
                      <a:pPr algn="ctr" fontAlgn="ctr"/>
                      <a:r>
                        <a:rPr lang="it-IT" sz="900" b="1" i="0" u="none" strike="noStrike">
                          <a:solidFill>
                            <a:srgbClr val="000000"/>
                          </a:solidFill>
                          <a:effectLst/>
                          <a:latin typeface="Calibri" panose="020F0502020204030204" pitchFamily="34" charset="0"/>
                        </a:rPr>
                        <a:t>A2</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900" b="0" i="0" u="none" strike="noStrike">
                          <a:solidFill>
                            <a:srgbClr val="000000"/>
                          </a:solidFill>
                          <a:effectLst/>
                          <a:latin typeface="Calibri" panose="020F0502020204030204" pitchFamily="34" charset="0"/>
                        </a:rPr>
                        <a:t>Restauro,  risanamento, messa in sicurezza in strutture per servizi educativi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r>
                        <a:rPr lang="it-IT" sz="800" b="0" i="0" u="none" strike="noStrike">
                          <a:solidFill>
                            <a:srgbClr val="000000"/>
                          </a:solidFill>
                          <a:effectLst/>
                          <a:latin typeface="Calibri" panose="020F0502020204030204" pitchFamily="34" charset="0"/>
                        </a:rPr>
                        <a:t>SI'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0" i="0" u="none" strike="noStrike">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59239149"/>
                  </a:ext>
                </a:extLst>
              </a:tr>
              <a:tr h="272283">
                <a:tc vMerge="1">
                  <a:txBody>
                    <a:bodyPr/>
                    <a:lstStyle/>
                    <a:p>
                      <a:endParaRPr lang="it-IT"/>
                    </a:p>
                  </a:txBody>
                  <a:tcPr/>
                </a:tc>
                <a:tc>
                  <a:txBody>
                    <a:bodyPr/>
                    <a:lstStyle/>
                    <a:p>
                      <a:pPr algn="ctr" fontAlgn="ctr"/>
                      <a:r>
                        <a:rPr lang="it-IT" sz="900" b="1" i="0" u="none" strike="noStrike">
                          <a:solidFill>
                            <a:srgbClr val="000000"/>
                          </a:solidFill>
                          <a:effectLst/>
                          <a:latin typeface="Calibri" panose="020F0502020204030204" pitchFamily="34" charset="0"/>
                        </a:rPr>
                        <a:t>A3</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900" b="0" i="0" u="none" strike="noStrike">
                          <a:solidFill>
                            <a:srgbClr val="000000"/>
                          </a:solidFill>
                          <a:effectLst/>
                          <a:latin typeface="Calibri" panose="020F0502020204030204" pitchFamily="34" charset="0"/>
                        </a:rPr>
                        <a:t>Nuove  costruzioni adibite  a  scuole dell'infanzia</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r>
                        <a:rPr lang="it-IT" sz="800" b="0" i="0" u="none" strike="noStrike">
                          <a:solidFill>
                            <a:srgbClr val="000000"/>
                          </a:solidFill>
                          <a:effectLst/>
                          <a:latin typeface="Calibri" panose="020F0502020204030204" pitchFamily="34" charset="0"/>
                        </a:rPr>
                        <a:t>SI'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0" i="0" u="none" strike="noStrike">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24248310"/>
                  </a:ext>
                </a:extLst>
              </a:tr>
              <a:tr h="290435">
                <a:tc vMerge="1">
                  <a:txBody>
                    <a:bodyPr/>
                    <a:lstStyle/>
                    <a:p>
                      <a:endParaRPr lang="it-IT"/>
                    </a:p>
                  </a:txBody>
                  <a:tcPr/>
                </a:tc>
                <a:tc>
                  <a:txBody>
                    <a:bodyPr/>
                    <a:lstStyle/>
                    <a:p>
                      <a:pPr algn="ctr" fontAlgn="ctr"/>
                      <a:r>
                        <a:rPr lang="it-IT" sz="900" b="1" i="0" u="none" strike="noStrike">
                          <a:solidFill>
                            <a:srgbClr val="000000"/>
                          </a:solidFill>
                          <a:effectLst/>
                          <a:latin typeface="Calibri" panose="020F0502020204030204" pitchFamily="34" charset="0"/>
                        </a:rPr>
                        <a:t>A4</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900" b="0" i="0" u="none" strike="noStrike">
                          <a:solidFill>
                            <a:srgbClr val="000000"/>
                          </a:solidFill>
                          <a:effectLst/>
                          <a:latin typeface="Calibri" panose="020F0502020204030204" pitchFamily="34" charset="0"/>
                        </a:rPr>
                        <a:t>Restauro,  risanamento,  messa in sicurezza  in strutture  per scuole dell'infanzia</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r>
                        <a:rPr lang="it-IT" sz="800" b="0" i="0" u="none" strike="noStrike">
                          <a:solidFill>
                            <a:srgbClr val="000000"/>
                          </a:solidFill>
                          <a:effectLst/>
                          <a:latin typeface="Calibri" panose="020F0502020204030204" pitchFamily="34" charset="0"/>
                        </a:rPr>
                        <a:t>SI'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0" i="0" u="none" strike="noStrike">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13962752"/>
                  </a:ext>
                </a:extLst>
              </a:tr>
              <a:tr h="245054">
                <a:tc vMerge="1">
                  <a:txBody>
                    <a:bodyPr/>
                    <a:lstStyle/>
                    <a:p>
                      <a:endParaRPr lang="it-IT"/>
                    </a:p>
                  </a:txBody>
                  <a:tcPr/>
                </a:tc>
                <a:tc>
                  <a:txBody>
                    <a:bodyPr/>
                    <a:lstStyle/>
                    <a:p>
                      <a:pPr algn="ctr" fontAlgn="ctr"/>
                      <a:r>
                        <a:rPr lang="it-IT" sz="900" b="1" i="0" u="none" strike="noStrike">
                          <a:solidFill>
                            <a:srgbClr val="000000"/>
                          </a:solidFill>
                          <a:effectLst/>
                          <a:latin typeface="Calibri" panose="020F0502020204030204" pitchFamily="34" charset="0"/>
                        </a:rPr>
                        <a:t>A5</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900" b="0" i="0" u="none" strike="noStrike">
                          <a:solidFill>
                            <a:srgbClr val="000000"/>
                          </a:solidFill>
                          <a:effectLst/>
                          <a:latin typeface="Calibri" panose="020F0502020204030204" pitchFamily="34" charset="0"/>
                        </a:rPr>
                        <a:t>Riqualificazione  arredi per  servizi  educativi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r>
                        <a:rPr lang="it-IT" sz="800" b="0" i="0" u="none" strike="noStrike">
                          <a:solidFill>
                            <a:srgbClr val="000000"/>
                          </a:solidFill>
                          <a:effectLst/>
                          <a:latin typeface="Calibri" panose="020F0502020204030204" pitchFamily="34" charset="0"/>
                        </a:rPr>
                        <a:t>SI'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0" i="0" u="none" strike="noStrike">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0" i="0" u="none" strike="noStrike" dirty="0">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05973845"/>
                  </a:ext>
                </a:extLst>
              </a:tr>
              <a:tr h="281359">
                <a:tc vMerge="1">
                  <a:txBody>
                    <a:bodyPr/>
                    <a:lstStyle/>
                    <a:p>
                      <a:endParaRPr lang="it-IT"/>
                    </a:p>
                  </a:txBody>
                  <a:tcPr/>
                </a:tc>
                <a:tc>
                  <a:txBody>
                    <a:bodyPr/>
                    <a:lstStyle/>
                    <a:p>
                      <a:pPr algn="ctr" fontAlgn="ctr"/>
                      <a:r>
                        <a:rPr lang="it-IT" sz="900" b="1" i="0" u="none" strike="noStrike">
                          <a:solidFill>
                            <a:srgbClr val="000000"/>
                          </a:solidFill>
                          <a:effectLst/>
                          <a:latin typeface="Calibri" panose="020F0502020204030204" pitchFamily="34" charset="0"/>
                        </a:rPr>
                        <a:t>A6</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900" b="0" i="0" u="none" strike="noStrike">
                          <a:solidFill>
                            <a:srgbClr val="000000"/>
                          </a:solidFill>
                          <a:effectLst/>
                          <a:latin typeface="Calibri" panose="020F0502020204030204" pitchFamily="34" charset="0"/>
                        </a:rPr>
                        <a:t>Riqualificazione arredi  per  scuole infanzia paritarie</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r>
                        <a:rPr lang="it-IT" sz="800" b="0" i="0" u="none" strike="noStrike">
                          <a:solidFill>
                            <a:srgbClr val="000000"/>
                          </a:solidFill>
                          <a:effectLst/>
                          <a:latin typeface="Calibri" panose="020F0502020204030204" pitchFamily="34" charset="0"/>
                        </a:rPr>
                        <a:t>SI'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0" i="0" u="none" strike="noStrike">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17138004"/>
                  </a:ext>
                </a:extLst>
              </a:tr>
              <a:tr h="254129">
                <a:tc vMerge="1">
                  <a:txBody>
                    <a:bodyPr/>
                    <a:lstStyle/>
                    <a:p>
                      <a:endParaRPr lang="it-IT"/>
                    </a:p>
                  </a:txBody>
                  <a:tcPr/>
                </a:tc>
                <a:tc>
                  <a:txBody>
                    <a:bodyPr/>
                    <a:lstStyle/>
                    <a:p>
                      <a:pPr algn="ctr" fontAlgn="ctr"/>
                      <a:r>
                        <a:rPr lang="it-IT" sz="900" b="1" i="0" u="none" strike="noStrike">
                          <a:solidFill>
                            <a:srgbClr val="000000"/>
                          </a:solidFill>
                          <a:effectLst/>
                          <a:latin typeface="Calibri" panose="020F0502020204030204" pitchFamily="34" charset="0"/>
                        </a:rPr>
                        <a:t>A7</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900" b="0" i="0" u="none" strike="noStrike">
                          <a:solidFill>
                            <a:srgbClr val="000000"/>
                          </a:solidFill>
                          <a:effectLst/>
                          <a:latin typeface="Calibri" panose="020F0502020204030204" pitchFamily="34" charset="0"/>
                        </a:rPr>
                        <a:t>Riqualificazione arredi  per  scuole infanzia statali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r>
                        <a:rPr lang="it-IT" sz="800" b="0" i="0" u="none" strike="noStrike">
                          <a:solidFill>
                            <a:srgbClr val="000000"/>
                          </a:solidFill>
                          <a:effectLst/>
                          <a:latin typeface="Calibri" panose="020F0502020204030204" pitchFamily="34" charset="0"/>
                        </a:rPr>
                        <a:t>SI'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0" i="0" u="none" strike="noStrike">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49549217"/>
                  </a:ext>
                </a:extLst>
              </a:tr>
              <a:tr h="263207">
                <a:tc vMerge="1">
                  <a:txBody>
                    <a:bodyPr/>
                    <a:lstStyle/>
                    <a:p>
                      <a:endParaRPr lang="it-IT"/>
                    </a:p>
                  </a:txBody>
                  <a:tcPr/>
                </a:tc>
                <a:tc>
                  <a:txBody>
                    <a:bodyPr/>
                    <a:lstStyle/>
                    <a:p>
                      <a:pPr algn="ctr" fontAlgn="ctr"/>
                      <a:r>
                        <a:rPr lang="it-IT" sz="900" b="1" i="0" u="none" strike="noStrike">
                          <a:solidFill>
                            <a:srgbClr val="000000"/>
                          </a:solidFill>
                          <a:effectLst/>
                          <a:latin typeface="Calibri" panose="020F0502020204030204" pitchFamily="34" charset="0"/>
                        </a:rPr>
                        <a:t>A8</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3">
                  <a:txBody>
                    <a:bodyPr/>
                    <a:lstStyle/>
                    <a:p>
                      <a:pPr algn="ctr" fontAlgn="ctr"/>
                      <a:r>
                        <a:rPr lang="it-IT" sz="900" b="0" i="0" u="none" strike="noStrike">
                          <a:solidFill>
                            <a:srgbClr val="000000"/>
                          </a:solidFill>
                          <a:effectLst/>
                          <a:latin typeface="Calibri" panose="020F0502020204030204" pitchFamily="34" charset="0"/>
                        </a:rPr>
                        <a:t>Investimenti in strutture (edifici e arredi) per poli per l'infanzia</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r>
                        <a:rPr lang="it-IT" sz="800" b="0" i="0" u="none" strike="noStrike">
                          <a:solidFill>
                            <a:srgbClr val="000000"/>
                          </a:solidFill>
                          <a:effectLst/>
                          <a:latin typeface="Calibri" panose="020F0502020204030204" pitchFamily="34" charset="0"/>
                        </a:rPr>
                        <a:t>SI'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it-IT" sz="800" b="0" i="0" u="none" strike="noStrike">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800" b="0" i="0" u="none" strike="noStrike" dirty="0">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82916378"/>
                  </a:ext>
                </a:extLst>
              </a:tr>
            </a:tbl>
          </a:graphicData>
        </a:graphic>
      </p:graphicFrame>
      <p:sp>
        <p:nvSpPr>
          <p:cNvPr id="5" name="CasellaDiTesto 4">
            <a:extLst>
              <a:ext uri="{FF2B5EF4-FFF2-40B4-BE49-F238E27FC236}">
                <a16:creationId xmlns:a16="http://schemas.microsoft.com/office/drawing/2014/main" xmlns="" id="{5FC0786A-D4DB-4A77-BB27-0CAD1C6E65EB}"/>
              </a:ext>
            </a:extLst>
          </p:cNvPr>
          <p:cNvSpPr txBox="1"/>
          <p:nvPr/>
        </p:nvSpPr>
        <p:spPr>
          <a:xfrm>
            <a:off x="7726018" y="5035826"/>
            <a:ext cx="1696278" cy="1200329"/>
          </a:xfrm>
          <a:prstGeom prst="rect">
            <a:avLst/>
          </a:prstGeom>
          <a:solidFill>
            <a:schemeClr val="bg1"/>
          </a:solidFill>
        </p:spPr>
        <p:txBody>
          <a:bodyPr wrap="square" rtlCol="0">
            <a:spAutoFit/>
          </a:bodyPr>
          <a:lstStyle/>
          <a:p>
            <a:r>
              <a:rPr lang="it-IT" dirty="0">
                <a:solidFill>
                  <a:srgbClr val="FF0000"/>
                </a:solidFill>
              </a:rPr>
              <a:t>Indicare con sì/no gli interventi programmati</a:t>
            </a:r>
          </a:p>
        </p:txBody>
      </p:sp>
      <p:sp>
        <p:nvSpPr>
          <p:cNvPr id="6" name="CasellaDiTesto 5">
            <a:extLst>
              <a:ext uri="{FF2B5EF4-FFF2-40B4-BE49-F238E27FC236}">
                <a16:creationId xmlns:a16="http://schemas.microsoft.com/office/drawing/2014/main" xmlns="" id="{DD473558-006A-4CD6-A0AC-2BFBD5AAFEC8}"/>
              </a:ext>
            </a:extLst>
          </p:cNvPr>
          <p:cNvSpPr txBox="1"/>
          <p:nvPr/>
        </p:nvSpPr>
        <p:spPr>
          <a:xfrm>
            <a:off x="10406270" y="3160000"/>
            <a:ext cx="1696278" cy="2031325"/>
          </a:xfrm>
          <a:prstGeom prst="rect">
            <a:avLst/>
          </a:prstGeom>
          <a:solidFill>
            <a:schemeClr val="bg1"/>
          </a:solidFill>
        </p:spPr>
        <p:txBody>
          <a:bodyPr wrap="square" rtlCol="0">
            <a:spAutoFit/>
          </a:bodyPr>
          <a:lstStyle/>
          <a:p>
            <a:r>
              <a:rPr lang="it-IT" dirty="0">
                <a:solidFill>
                  <a:srgbClr val="FF0000"/>
                </a:solidFill>
              </a:rPr>
              <a:t>Indicare per ogni tipo di intervento il numero di comuni coinvolti</a:t>
            </a:r>
          </a:p>
          <a:p>
            <a:endParaRPr lang="it-IT" dirty="0">
              <a:solidFill>
                <a:srgbClr val="FF0000"/>
              </a:solidFill>
            </a:endParaRPr>
          </a:p>
        </p:txBody>
      </p:sp>
      <p:cxnSp>
        <p:nvCxnSpPr>
          <p:cNvPr id="8" name="Connettore 2 7">
            <a:extLst>
              <a:ext uri="{FF2B5EF4-FFF2-40B4-BE49-F238E27FC236}">
                <a16:creationId xmlns:a16="http://schemas.microsoft.com/office/drawing/2014/main" xmlns="" id="{EE87CF19-BE28-4700-8E1F-4C699D6698AB}"/>
              </a:ext>
            </a:extLst>
          </p:cNvPr>
          <p:cNvCxnSpPr>
            <a:cxnSpLocks/>
          </p:cNvCxnSpPr>
          <p:nvPr/>
        </p:nvCxnSpPr>
        <p:spPr>
          <a:xfrm flipH="1">
            <a:off x="11254409" y="4744278"/>
            <a:ext cx="513522" cy="58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 name="Immagine 2">
            <a:extLst>
              <a:ext uri="{FF2B5EF4-FFF2-40B4-BE49-F238E27FC236}">
                <a16:creationId xmlns:a16="http://schemas.microsoft.com/office/drawing/2014/main" xmlns="" id="{DB840D8E-A8CB-4F43-89A7-F86C67EBBF1C}"/>
              </a:ext>
            </a:extLst>
          </p:cNvPr>
          <p:cNvPicPr>
            <a:picLocks noChangeAspect="1"/>
          </p:cNvPicPr>
          <p:nvPr/>
        </p:nvPicPr>
        <p:blipFill>
          <a:blip r:embed="rId2"/>
          <a:stretch>
            <a:fillRect/>
          </a:stretch>
        </p:blipFill>
        <p:spPr>
          <a:xfrm>
            <a:off x="372574" y="-2831"/>
            <a:ext cx="1983000" cy="649345"/>
          </a:xfrm>
          <a:prstGeom prst="rect">
            <a:avLst/>
          </a:prstGeom>
        </p:spPr>
      </p:pic>
      <p:sp>
        <p:nvSpPr>
          <p:cNvPr id="7" name="CasellaDiTesto 6">
            <a:extLst>
              <a:ext uri="{FF2B5EF4-FFF2-40B4-BE49-F238E27FC236}">
                <a16:creationId xmlns:a16="http://schemas.microsoft.com/office/drawing/2014/main" xmlns="" id="{BDE0F00E-C280-4187-992B-6DD3A5DD4280}"/>
              </a:ext>
            </a:extLst>
          </p:cNvPr>
          <p:cNvSpPr txBox="1"/>
          <p:nvPr/>
        </p:nvSpPr>
        <p:spPr>
          <a:xfrm>
            <a:off x="4823790" y="2305878"/>
            <a:ext cx="1179444" cy="2062103"/>
          </a:xfrm>
          <a:prstGeom prst="rect">
            <a:avLst/>
          </a:prstGeom>
          <a:noFill/>
        </p:spPr>
        <p:txBody>
          <a:bodyPr wrap="square" rtlCol="0">
            <a:spAutoFit/>
          </a:bodyPr>
          <a:lstStyle/>
          <a:p>
            <a:pPr algn="ctr" fontAlgn="ctr"/>
            <a:r>
              <a:rPr lang="it-IT" sz="1600" kern="1200" dirty="0">
                <a:solidFill>
                  <a:srgbClr val="FF0000"/>
                </a:solidFill>
                <a:effectLst/>
                <a:latin typeface="+mn-lt"/>
                <a:ea typeface="+mn-ea"/>
                <a:cs typeface="+mn-cs"/>
              </a:rPr>
              <a:t>Mettere in euro le risorse statali utilizzate per interventi di edilizia</a:t>
            </a:r>
            <a:endParaRPr lang="it-IT" sz="1600" b="0" i="0" u="none" strike="noStrike" dirty="0">
              <a:solidFill>
                <a:srgbClr val="000000"/>
              </a:solidFill>
              <a:effectLst/>
              <a:latin typeface="Calibri" panose="020F0502020204030204" pitchFamily="34" charset="0"/>
            </a:endParaRPr>
          </a:p>
        </p:txBody>
      </p:sp>
      <p:sp>
        <p:nvSpPr>
          <p:cNvPr id="9" name="CasellaDiTesto 8">
            <a:extLst>
              <a:ext uri="{FF2B5EF4-FFF2-40B4-BE49-F238E27FC236}">
                <a16:creationId xmlns:a16="http://schemas.microsoft.com/office/drawing/2014/main" xmlns="" id="{5071E6A0-8416-49B8-BC44-8C25850B07FB}"/>
              </a:ext>
            </a:extLst>
          </p:cNvPr>
          <p:cNvSpPr txBox="1"/>
          <p:nvPr/>
        </p:nvSpPr>
        <p:spPr>
          <a:xfrm>
            <a:off x="6003234" y="2305878"/>
            <a:ext cx="1391479" cy="2292626"/>
          </a:xfrm>
          <a:prstGeom prst="rect">
            <a:avLst/>
          </a:prstGeom>
          <a:noFill/>
        </p:spPr>
        <p:txBody>
          <a:bodyPr wrap="square" rtlCol="0">
            <a:spAutoFit/>
          </a:bodyPr>
          <a:lstStyle/>
          <a:p>
            <a:pPr algn="ctr" fontAlgn="ctr"/>
            <a:r>
              <a:rPr kumimoji="0" lang="it-IT" sz="1800" b="0" i="0" u="none" strike="noStrike" kern="1200" cap="none" spc="0" normalizeH="0" baseline="0" noProof="0">
                <a:ln>
                  <a:noFill/>
                </a:ln>
                <a:solidFill>
                  <a:srgbClr val="FF0000"/>
                </a:solidFill>
                <a:effectLst/>
                <a:uLnTx/>
                <a:uFillTx/>
                <a:latin typeface="+mn-lt"/>
                <a:ea typeface="+mn-ea"/>
                <a:cs typeface="+mn-cs"/>
              </a:rPr>
              <a:t>Calcolare il valore in percentuale rispetto al totale delle risorse statali</a:t>
            </a:r>
            <a:endParaRPr lang="it-IT" sz="800" b="0" i="0" u="none" strike="noStrike" dirty="0">
              <a:solidFill>
                <a:srgbClr val="000000"/>
              </a:solidFill>
              <a:effectLst/>
              <a:latin typeface="Calibri" panose="020F0502020204030204" pitchFamily="34" charset="0"/>
            </a:endParaRPr>
          </a:p>
        </p:txBody>
      </p:sp>
      <p:sp>
        <p:nvSpPr>
          <p:cNvPr id="10" name="CasellaDiTesto 9">
            <a:extLst>
              <a:ext uri="{FF2B5EF4-FFF2-40B4-BE49-F238E27FC236}">
                <a16:creationId xmlns:a16="http://schemas.microsoft.com/office/drawing/2014/main" xmlns="" id="{676EF89F-011A-40F6-8028-C4278FABEA2A}"/>
              </a:ext>
            </a:extLst>
          </p:cNvPr>
          <p:cNvSpPr txBox="1"/>
          <p:nvPr/>
        </p:nvSpPr>
        <p:spPr>
          <a:xfrm>
            <a:off x="7394713" y="2305878"/>
            <a:ext cx="1179444" cy="2062103"/>
          </a:xfrm>
          <a:prstGeom prst="rect">
            <a:avLst/>
          </a:prstGeom>
          <a:noFill/>
        </p:spPr>
        <p:txBody>
          <a:bodyPr wrap="square" rtlCol="0">
            <a:spAutoFit/>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a:ln>
                  <a:noFill/>
                </a:ln>
                <a:solidFill>
                  <a:srgbClr val="FF0000"/>
                </a:solidFill>
                <a:effectLst/>
                <a:uLnTx/>
                <a:uFillTx/>
                <a:latin typeface="+mn-lt"/>
                <a:ea typeface="+mn-ea"/>
                <a:cs typeface="+mn-cs"/>
              </a:rPr>
              <a:t>Mettere in euro le risorse regionali utilizzate per interventi di edilizia</a:t>
            </a:r>
            <a:endParaRPr kumimoji="0" lang="it-IT"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11" name="CasellaDiTesto 10">
            <a:extLst>
              <a:ext uri="{FF2B5EF4-FFF2-40B4-BE49-F238E27FC236}">
                <a16:creationId xmlns:a16="http://schemas.microsoft.com/office/drawing/2014/main" xmlns="" id="{769A3EEA-0C28-4DAA-A900-6A5869A9719A}"/>
              </a:ext>
            </a:extLst>
          </p:cNvPr>
          <p:cNvSpPr txBox="1"/>
          <p:nvPr/>
        </p:nvSpPr>
        <p:spPr>
          <a:xfrm>
            <a:off x="8577471" y="2290180"/>
            <a:ext cx="1391479" cy="2308324"/>
          </a:xfrm>
          <a:prstGeom prst="rect">
            <a:avLst/>
          </a:prstGeom>
          <a:noFill/>
        </p:spPr>
        <p:txBody>
          <a:bodyPr wrap="square" rtlCol="0">
            <a:spAutoFit/>
          </a:bodyPr>
          <a:lstStyle/>
          <a:p>
            <a:pPr algn="ctr" fontAlgn="ctr"/>
            <a:r>
              <a:rPr kumimoji="0" lang="it-IT" sz="1800" b="0" i="0" u="none" strike="noStrike" kern="1200" cap="none" spc="0" normalizeH="0" baseline="0" noProof="0">
                <a:ln>
                  <a:noFill/>
                </a:ln>
                <a:solidFill>
                  <a:srgbClr val="FF0000"/>
                </a:solidFill>
                <a:effectLst/>
                <a:uLnTx/>
                <a:uFillTx/>
                <a:latin typeface="+mn-lt"/>
                <a:ea typeface="+mn-ea"/>
                <a:cs typeface="+mn-cs"/>
              </a:rPr>
              <a:t>Calcolare il valore in percentuale rispetto al totale delle risorse regionali</a:t>
            </a:r>
            <a:endParaRPr lang="it-IT" sz="800" b="0"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74731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1000"/>
                                        <p:tgtEl>
                                          <p:spTgt spid="6"/>
                                        </p:tgtEl>
                                      </p:cBhvr>
                                    </p:animEffect>
                                    <p:anim calcmode="lin" valueType="num">
                                      <p:cBhvr>
                                        <p:cTn id="43" dur="1000" fill="hold"/>
                                        <p:tgtEl>
                                          <p:spTgt spid="6"/>
                                        </p:tgtEl>
                                        <p:attrNameLst>
                                          <p:attrName>ppt_x</p:attrName>
                                        </p:attrNameLst>
                                      </p:cBhvr>
                                      <p:tavLst>
                                        <p:tav tm="0">
                                          <p:val>
                                            <p:strVal val="#ppt_x"/>
                                          </p:val>
                                        </p:tav>
                                        <p:tav tm="100000">
                                          <p:val>
                                            <p:strVal val="#ppt_x"/>
                                          </p:val>
                                        </p:tav>
                                      </p:tavLst>
                                    </p:anim>
                                    <p:anim calcmode="lin" valueType="num">
                                      <p:cBhvr>
                                        <p:cTn id="4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B8804B0-4831-44C1-B518-F1B249444FEF}"/>
              </a:ext>
            </a:extLst>
          </p:cNvPr>
          <p:cNvSpPr>
            <a:spLocks noGrp="1"/>
          </p:cNvSpPr>
          <p:nvPr>
            <p:ph type="title"/>
          </p:nvPr>
        </p:nvSpPr>
        <p:spPr>
          <a:xfrm>
            <a:off x="5529470" y="410817"/>
            <a:ext cx="6198704" cy="1669774"/>
          </a:xfrm>
        </p:spPr>
        <p:txBody>
          <a:bodyPr>
            <a:normAutofit fontScale="9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dirty="0"/>
              <a:t>Facciamo un esempio</a:t>
            </a:r>
            <a:br>
              <a:rPr lang="it-IT" dirty="0"/>
            </a:br>
            <a:r>
              <a:rPr kumimoji="0" lang="it-IT" sz="2000" b="0" i="0" u="none" strike="noStrike" kern="1200" cap="none" spc="0" normalizeH="0" baseline="0" noProof="0" dirty="0">
                <a:ln>
                  <a:noFill/>
                </a:ln>
                <a:solidFill>
                  <a:prstClr val="black"/>
                </a:solidFill>
                <a:effectLst/>
                <a:uLnTx/>
                <a:uFillTx/>
                <a:latin typeface="Century Gothic" panose="020B0502020202020204"/>
                <a:ea typeface="+mn-ea"/>
                <a:cs typeface="+mn-cs"/>
              </a:rPr>
              <a:t>Risorse statali assegnate alla Regione: € 1.000.000,00</a:t>
            </a:r>
            <a:br>
              <a:rPr kumimoji="0" lang="it-IT" sz="2000" b="0" i="0" u="none" strike="noStrike" kern="1200" cap="none" spc="0" normalizeH="0" baseline="0" noProof="0" dirty="0">
                <a:ln>
                  <a:noFill/>
                </a:ln>
                <a:solidFill>
                  <a:prstClr val="black"/>
                </a:solidFill>
                <a:effectLst/>
                <a:uLnTx/>
                <a:uFillTx/>
                <a:latin typeface="Century Gothic" panose="020B0502020202020204"/>
                <a:ea typeface="+mn-ea"/>
                <a:cs typeface="+mn-cs"/>
              </a:rPr>
            </a:br>
            <a:r>
              <a:rPr kumimoji="0" lang="it-IT" sz="2000" b="0" i="0" u="none" strike="noStrike" kern="1200" cap="none" spc="0" normalizeH="0" baseline="0" noProof="0" dirty="0">
                <a:ln>
                  <a:noFill/>
                </a:ln>
                <a:solidFill>
                  <a:prstClr val="black"/>
                </a:solidFill>
                <a:effectLst/>
                <a:uLnTx/>
                <a:uFillTx/>
                <a:latin typeface="Century Gothic" panose="020B0502020202020204"/>
                <a:ea typeface="+mn-ea"/>
                <a:cs typeface="+mn-cs"/>
              </a:rPr>
              <a:t>Cofinanziamento regionale: € 250.000,00</a:t>
            </a:r>
            <a:br>
              <a:rPr kumimoji="0" lang="it-IT" sz="2000" b="0" i="0" u="none" strike="noStrike" kern="1200" cap="none" spc="0" normalizeH="0" baseline="0" noProof="0" dirty="0">
                <a:ln>
                  <a:noFill/>
                </a:ln>
                <a:solidFill>
                  <a:prstClr val="black"/>
                </a:solidFill>
                <a:effectLst/>
                <a:uLnTx/>
                <a:uFillTx/>
                <a:latin typeface="Century Gothic" panose="020B0502020202020204"/>
                <a:ea typeface="+mn-ea"/>
                <a:cs typeface="+mn-cs"/>
              </a:rPr>
            </a:br>
            <a:endParaRPr lang="it-IT" dirty="0"/>
          </a:p>
        </p:txBody>
      </p:sp>
      <p:graphicFrame>
        <p:nvGraphicFramePr>
          <p:cNvPr id="4" name="Segnaposto contenuto 3">
            <a:extLst>
              <a:ext uri="{FF2B5EF4-FFF2-40B4-BE49-F238E27FC236}">
                <a16:creationId xmlns:a16="http://schemas.microsoft.com/office/drawing/2014/main" xmlns="" id="{0D1E05C8-C72A-4C48-805E-C5E23C23F10D}"/>
              </a:ext>
            </a:extLst>
          </p:cNvPr>
          <p:cNvGraphicFramePr>
            <a:graphicFrameLocks noGrp="1"/>
          </p:cNvGraphicFramePr>
          <p:nvPr>
            <p:ph idx="1"/>
            <p:extLst>
              <p:ext uri="{D42A27DB-BD31-4B8C-83A1-F6EECF244321}">
                <p14:modId xmlns:p14="http://schemas.microsoft.com/office/powerpoint/2010/main" val="284283030"/>
              </p:ext>
            </p:extLst>
          </p:nvPr>
        </p:nvGraphicFramePr>
        <p:xfrm>
          <a:off x="685800" y="1775791"/>
          <a:ext cx="11188147" cy="4902953"/>
        </p:xfrm>
        <a:graphic>
          <a:graphicData uri="http://schemas.openxmlformats.org/drawingml/2006/table">
            <a:tbl>
              <a:tblPr/>
              <a:tblGrid>
                <a:gridCol w="1883719">
                  <a:extLst>
                    <a:ext uri="{9D8B030D-6E8A-4147-A177-3AD203B41FA5}">
                      <a16:colId xmlns:a16="http://schemas.microsoft.com/office/drawing/2014/main" xmlns="" val="2935417093"/>
                    </a:ext>
                  </a:extLst>
                </a:gridCol>
                <a:gridCol w="452092">
                  <a:extLst>
                    <a:ext uri="{9D8B030D-6E8A-4147-A177-3AD203B41FA5}">
                      <a16:colId xmlns:a16="http://schemas.microsoft.com/office/drawing/2014/main" xmlns="" val="605001928"/>
                    </a:ext>
                  </a:extLst>
                </a:gridCol>
                <a:gridCol w="2630356">
                  <a:extLst>
                    <a:ext uri="{9D8B030D-6E8A-4147-A177-3AD203B41FA5}">
                      <a16:colId xmlns:a16="http://schemas.microsoft.com/office/drawing/2014/main" xmlns="" val="1986203533"/>
                    </a:ext>
                  </a:extLst>
                </a:gridCol>
                <a:gridCol w="858519">
                  <a:extLst>
                    <a:ext uri="{9D8B030D-6E8A-4147-A177-3AD203B41FA5}">
                      <a16:colId xmlns:a16="http://schemas.microsoft.com/office/drawing/2014/main" xmlns="" val="2654694427"/>
                    </a:ext>
                  </a:extLst>
                </a:gridCol>
                <a:gridCol w="924734">
                  <a:extLst>
                    <a:ext uri="{9D8B030D-6E8A-4147-A177-3AD203B41FA5}">
                      <a16:colId xmlns:a16="http://schemas.microsoft.com/office/drawing/2014/main" xmlns="" val="3053397501"/>
                    </a:ext>
                  </a:extLst>
                </a:gridCol>
                <a:gridCol w="1004650">
                  <a:extLst>
                    <a:ext uri="{9D8B030D-6E8A-4147-A177-3AD203B41FA5}">
                      <a16:colId xmlns:a16="http://schemas.microsoft.com/office/drawing/2014/main" xmlns="" val="1464652123"/>
                    </a:ext>
                  </a:extLst>
                </a:gridCol>
                <a:gridCol w="1497842">
                  <a:extLst>
                    <a:ext uri="{9D8B030D-6E8A-4147-A177-3AD203B41FA5}">
                      <a16:colId xmlns:a16="http://schemas.microsoft.com/office/drawing/2014/main" xmlns="" val="509736986"/>
                    </a:ext>
                  </a:extLst>
                </a:gridCol>
                <a:gridCol w="1497842">
                  <a:extLst>
                    <a:ext uri="{9D8B030D-6E8A-4147-A177-3AD203B41FA5}">
                      <a16:colId xmlns:a16="http://schemas.microsoft.com/office/drawing/2014/main" xmlns="" val="2513461018"/>
                    </a:ext>
                  </a:extLst>
                </a:gridCol>
                <a:gridCol w="438393">
                  <a:extLst>
                    <a:ext uri="{9D8B030D-6E8A-4147-A177-3AD203B41FA5}">
                      <a16:colId xmlns:a16="http://schemas.microsoft.com/office/drawing/2014/main" xmlns="" val="3049163493"/>
                    </a:ext>
                  </a:extLst>
                </a:gridCol>
              </a:tblGrid>
              <a:tr h="1571786">
                <a:tc>
                  <a:txBody>
                    <a:bodyPr/>
                    <a:lstStyle/>
                    <a:p>
                      <a:pPr algn="ctr" fontAlgn="ctr"/>
                      <a:r>
                        <a:rPr lang="it-IT" sz="1300" b="0" i="0" u="none" strike="noStrike">
                          <a:solidFill>
                            <a:srgbClr val="000000"/>
                          </a:solidFill>
                          <a:effectLst/>
                          <a:latin typeface="Calibri" panose="020F0502020204030204" pitchFamily="34" charset="0"/>
                        </a:rPr>
                        <a:t>Priorità di intervento</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b"/>
                      <a:r>
                        <a:rPr lang="it-IT" sz="800" b="0" i="0" u="none" strike="noStrike">
                          <a:solidFill>
                            <a:srgbClr val="000000"/>
                          </a:solidFill>
                          <a:effectLst/>
                          <a:latin typeface="Calibri" panose="020F0502020204030204" pitchFamily="34" charset="0"/>
                        </a:rPr>
                        <a:t> </a:t>
                      </a:r>
                    </a:p>
                  </a:txBody>
                  <a:tcPr marL="7020" marR="7020" marT="70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it-IT"/>
                    </a:p>
                  </a:txBody>
                  <a:tcPr/>
                </a:tc>
                <a:tc>
                  <a:txBody>
                    <a:bodyPr/>
                    <a:lstStyle/>
                    <a:p>
                      <a:pPr algn="ctr" fontAlgn="ctr"/>
                      <a:r>
                        <a:rPr lang="it-IT" sz="900" b="0" i="0" u="none" strike="noStrike">
                          <a:solidFill>
                            <a:srgbClr val="000000"/>
                          </a:solidFill>
                          <a:effectLst/>
                          <a:latin typeface="Calibri" panose="020F0502020204030204" pitchFamily="34" charset="0"/>
                        </a:rPr>
                        <a:t>importo programmato con utilizzo fondo statale (in €)</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ctr"/>
                      <a:r>
                        <a:rPr lang="it-IT" sz="800" b="0" i="0" u="none" strike="noStrike">
                          <a:solidFill>
                            <a:srgbClr val="000000"/>
                          </a:solidFill>
                          <a:effectLst/>
                          <a:latin typeface="Calibri" panose="020F0502020204030204" pitchFamily="34" charset="0"/>
                        </a:rPr>
                        <a:t>importo programmato con utilizzo fondo statale (in % sul totale del fondo statale 0-6)</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800" b="0" i="0" u="none" strike="noStrike">
                          <a:solidFill>
                            <a:srgbClr val="000000"/>
                          </a:solidFill>
                          <a:effectLst/>
                          <a:latin typeface="Calibri" panose="020F0502020204030204" pitchFamily="34" charset="0"/>
                        </a:rPr>
                        <a:t>importo programmato da cofinanziamento regionale (in €)</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it-IT" sz="800" b="0" i="0" u="none" strike="noStrike">
                          <a:solidFill>
                            <a:srgbClr val="000000"/>
                          </a:solidFill>
                          <a:effectLst/>
                          <a:latin typeface="Calibri" panose="020F0502020204030204" pitchFamily="34" charset="0"/>
                        </a:rPr>
                        <a:t>importo programmato da cofinanziamento regionale (in % sul totale della programmazione regionale)</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it-IT" sz="800" b="0" i="0" u="none" strike="noStrike" dirty="0">
                          <a:solidFill>
                            <a:srgbClr val="000000"/>
                          </a:solidFill>
                          <a:effectLst/>
                          <a:latin typeface="Calibri" panose="020F0502020204030204" pitchFamily="34" charset="0"/>
                        </a:rPr>
                        <a:t> </a:t>
                      </a:r>
                    </a:p>
                  </a:txBody>
                  <a:tcPr marL="7020" marR="7020" marT="70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EEECE1"/>
                    </a:solidFill>
                  </a:tcPr>
                </a:tc>
                <a:tc>
                  <a:txBody>
                    <a:bodyPr/>
                    <a:lstStyle/>
                    <a:p>
                      <a:pPr algn="l" fontAlgn="b"/>
                      <a:r>
                        <a:rPr lang="it-IT" sz="800" b="0" i="0" u="none" strike="noStrike" dirty="0">
                          <a:solidFill>
                            <a:srgbClr val="000000"/>
                          </a:solidFill>
                          <a:effectLst/>
                          <a:latin typeface="Calibri" panose="020F0502020204030204" pitchFamily="34" charset="0"/>
                        </a:rPr>
                        <a:t> </a:t>
                      </a:r>
                    </a:p>
                  </a:txBody>
                  <a:tcPr marL="7020" marR="7020" marT="70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EECE1"/>
                    </a:solidFill>
                  </a:tcPr>
                </a:tc>
                <a:extLst>
                  <a:ext uri="{0D108BD9-81ED-4DB2-BD59-A6C34878D82A}">
                    <a16:rowId xmlns:a16="http://schemas.microsoft.com/office/drawing/2014/main" xmlns="" val="2796464420"/>
                  </a:ext>
                </a:extLst>
              </a:tr>
              <a:tr h="902509">
                <a:tc>
                  <a:txBody>
                    <a:bodyPr/>
                    <a:lstStyle/>
                    <a:p>
                      <a:pPr algn="ctr" fontAlgn="ctr"/>
                      <a:r>
                        <a:rPr lang="it-IT" sz="1000" b="1" i="0" u="none" strike="noStrike">
                          <a:solidFill>
                            <a:srgbClr val="000000"/>
                          </a:solidFill>
                          <a:effectLst/>
                          <a:latin typeface="Calibri" panose="020F0502020204030204" pitchFamily="34" charset="0"/>
                        </a:rPr>
                        <a:t>A</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b"/>
                      <a:r>
                        <a:rPr lang="it-IT" sz="800" b="0" i="0" u="none" strike="noStrike">
                          <a:solidFill>
                            <a:srgbClr val="000000"/>
                          </a:solidFill>
                          <a:effectLst/>
                          <a:latin typeface="Calibri" panose="020F0502020204030204" pitchFamily="34" charset="0"/>
                        </a:rPr>
                        <a:t> interventi di nuove costruzioni, ristrutturazione edilizia, restauro e risanamento conservativo, riqualificazione funzionale ed estetica, messa in sicurezza meccanica e in caso di incendio, risparmio energetico e fruibilità di stabili di proprietà delle amministrazioni pubbliche</a:t>
                      </a:r>
                    </a:p>
                  </a:txBody>
                  <a:tcPr marL="7020" marR="7020" marT="70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ctr" fontAlgn="ctr"/>
                      <a:r>
                        <a:rPr lang="it-IT" sz="2000" b="0" i="0" u="none" strike="noStrike" dirty="0">
                          <a:solidFill>
                            <a:srgbClr val="FF0000"/>
                          </a:solidFill>
                          <a:effectLst/>
                          <a:latin typeface="Calibri" panose="020F0502020204030204" pitchFamily="34" charset="0"/>
                        </a:rPr>
                        <a:t>60.000</a:t>
                      </a:r>
                      <a:r>
                        <a:rPr lang="it-IT" sz="2000" b="0" i="0" u="none" strike="noStrike" dirty="0">
                          <a:solidFill>
                            <a:srgbClr val="000000"/>
                          </a:solidFill>
                          <a:effectLst/>
                          <a:latin typeface="Calibri" panose="020F0502020204030204" pitchFamily="34" charset="0"/>
                        </a:rPr>
                        <a:t>€</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ctr"/>
                      <a:r>
                        <a:rPr lang="it-IT" sz="2000" b="0" i="0" u="none" strike="noStrike" dirty="0">
                          <a:solidFill>
                            <a:srgbClr val="FF0000"/>
                          </a:solidFill>
                          <a:effectLst/>
                          <a:latin typeface="Calibri" panose="020F0502020204030204" pitchFamily="34" charset="0"/>
                        </a:rPr>
                        <a:t>6 </a:t>
                      </a:r>
                      <a:r>
                        <a:rPr lang="it-IT" sz="2000" b="0" i="0" u="none" strike="noStrike" dirty="0">
                          <a:solidFill>
                            <a:srgbClr val="000000"/>
                          </a:solidFill>
                          <a:effectLst/>
                          <a:latin typeface="Calibri" panose="020F0502020204030204" pitchFamily="34" charset="0"/>
                        </a:rPr>
                        <a:t>%</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2000" b="0" i="0" u="none" strike="noStrike" dirty="0">
                          <a:solidFill>
                            <a:srgbClr val="FF0000"/>
                          </a:solidFill>
                          <a:effectLst/>
                          <a:latin typeface="Calibri" panose="020F0502020204030204" pitchFamily="34" charset="0"/>
                        </a:rPr>
                        <a:t>200.000</a:t>
                      </a:r>
                      <a:r>
                        <a:rPr lang="it-IT" sz="2000" b="0" i="0" u="none" strike="noStrike" dirty="0">
                          <a:solidFill>
                            <a:srgbClr val="000000"/>
                          </a:solidFill>
                          <a:effectLst/>
                          <a:latin typeface="Calibri" panose="020F0502020204030204" pitchFamily="34" charset="0"/>
                        </a:rPr>
                        <a:t>€</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it-IT" sz="2000" b="0" i="0" u="none" strike="noStrike" dirty="0">
                          <a:solidFill>
                            <a:srgbClr val="FF0000"/>
                          </a:solidFill>
                          <a:effectLst/>
                          <a:latin typeface="Calibri" panose="020F0502020204030204" pitchFamily="34" charset="0"/>
                        </a:rPr>
                        <a:t> 80</a:t>
                      </a:r>
                      <a:r>
                        <a:rPr lang="it-IT" sz="2000" b="0" i="0" u="none" strike="noStrike" dirty="0">
                          <a:solidFill>
                            <a:srgbClr val="000000"/>
                          </a:solidFill>
                          <a:effectLst/>
                          <a:latin typeface="Calibri" panose="020F0502020204030204" pitchFamily="34" charset="0"/>
                        </a:rPr>
                        <a:t>%</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248129395"/>
                  </a:ext>
                </a:extLst>
              </a:tr>
              <a:tr h="294076">
                <a:tc rowSpan="8">
                  <a:txBody>
                    <a:bodyPr/>
                    <a:lstStyle/>
                    <a:p>
                      <a:pPr algn="ctr" fontAlgn="ctr"/>
                      <a:r>
                        <a:rPr lang="it-IT" sz="800" b="0" i="0" u="none" strike="noStrike">
                          <a:solidFill>
                            <a:srgbClr val="000000"/>
                          </a:solidFill>
                          <a:effectLst/>
                          <a:latin typeface="Calibri" panose="020F0502020204030204" pitchFamily="34" charset="0"/>
                        </a:rPr>
                        <a:t>Interventi dei Comuni finanziabili in base alla programmazione regionale</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900" b="1" i="0" u="none" strike="noStrike">
                          <a:solidFill>
                            <a:srgbClr val="000000"/>
                          </a:solidFill>
                          <a:effectLst/>
                          <a:latin typeface="Calibri" panose="020F0502020204030204" pitchFamily="34" charset="0"/>
                        </a:rPr>
                        <a:t>A1</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900" b="0" i="0" u="none" strike="noStrike">
                          <a:solidFill>
                            <a:srgbClr val="000000"/>
                          </a:solidFill>
                          <a:effectLst/>
                          <a:latin typeface="Calibri" panose="020F0502020204030204" pitchFamily="34" charset="0"/>
                        </a:rPr>
                        <a:t>Nuove  costruzioni adibite a servizi  educativi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r>
                        <a:rPr lang="it-IT" sz="800" b="0" i="0" u="none" strike="noStrike" dirty="0">
                          <a:solidFill>
                            <a:srgbClr val="000000"/>
                          </a:solidFill>
                          <a:effectLst/>
                          <a:latin typeface="Calibri" panose="020F0502020204030204" pitchFamily="34" charset="0"/>
                        </a:rPr>
                        <a:t>'</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0" i="0" u="none" strike="noStrike">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9753862"/>
                  </a:ext>
                </a:extLst>
              </a:tr>
              <a:tr h="273794">
                <a:tc vMerge="1">
                  <a:txBody>
                    <a:bodyPr/>
                    <a:lstStyle/>
                    <a:p>
                      <a:endParaRPr lang="it-IT"/>
                    </a:p>
                  </a:txBody>
                  <a:tcPr/>
                </a:tc>
                <a:tc>
                  <a:txBody>
                    <a:bodyPr/>
                    <a:lstStyle/>
                    <a:p>
                      <a:pPr algn="ctr" fontAlgn="ctr"/>
                      <a:r>
                        <a:rPr lang="it-IT" sz="900" b="1" i="0" u="none" strike="noStrike">
                          <a:solidFill>
                            <a:srgbClr val="000000"/>
                          </a:solidFill>
                          <a:effectLst/>
                          <a:latin typeface="Calibri" panose="020F0502020204030204" pitchFamily="34" charset="0"/>
                        </a:rPr>
                        <a:t>A2</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900" b="0" i="0" u="none" strike="noStrike">
                          <a:solidFill>
                            <a:srgbClr val="000000"/>
                          </a:solidFill>
                          <a:effectLst/>
                          <a:latin typeface="Calibri" panose="020F0502020204030204" pitchFamily="34" charset="0"/>
                        </a:rPr>
                        <a:t>Restauro,  risanamento, messa in sicurezza in strutture per servizi educativi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r>
                        <a:rPr lang="it-IT" sz="2000" b="0" i="0" u="none" strike="noStrike" dirty="0">
                          <a:solidFill>
                            <a:srgbClr val="FF0000"/>
                          </a:solidFill>
                          <a:effectLst/>
                          <a:latin typeface="Calibri" panose="020F0502020204030204" pitchFamily="34" charset="0"/>
                        </a:rPr>
                        <a:t>SI'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it-IT" sz="800" b="0" i="0" u="none" strike="noStrike" dirty="0">
                        <a:solidFill>
                          <a:srgbClr val="000000"/>
                        </a:solidFill>
                        <a:effectLst/>
                        <a:latin typeface="Calibri" panose="020F0502020204030204" pitchFamily="34" charset="0"/>
                      </a:endParaRP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2000" b="0" i="0" u="none" strike="noStrike" dirty="0">
                          <a:solidFill>
                            <a:srgbClr val="FF0000"/>
                          </a:solidFill>
                          <a:effectLst/>
                          <a:latin typeface="Calibri" panose="020F0502020204030204" pitchFamily="34" charset="0"/>
                        </a:rPr>
                        <a:t>3 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89881567"/>
                  </a:ext>
                </a:extLst>
              </a:tr>
              <a:tr h="304217">
                <a:tc vMerge="1">
                  <a:txBody>
                    <a:bodyPr/>
                    <a:lstStyle/>
                    <a:p>
                      <a:endParaRPr lang="it-IT"/>
                    </a:p>
                  </a:txBody>
                  <a:tcPr/>
                </a:tc>
                <a:tc>
                  <a:txBody>
                    <a:bodyPr/>
                    <a:lstStyle/>
                    <a:p>
                      <a:pPr algn="ctr" fontAlgn="ctr"/>
                      <a:r>
                        <a:rPr lang="it-IT" sz="900" b="1" i="0" u="none" strike="noStrike">
                          <a:solidFill>
                            <a:srgbClr val="000000"/>
                          </a:solidFill>
                          <a:effectLst/>
                          <a:latin typeface="Calibri" panose="020F0502020204030204" pitchFamily="34" charset="0"/>
                        </a:rPr>
                        <a:t>A3</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900" b="0" i="0" u="none" strike="noStrike">
                          <a:solidFill>
                            <a:srgbClr val="000000"/>
                          </a:solidFill>
                          <a:effectLst/>
                          <a:latin typeface="Calibri" panose="020F0502020204030204" pitchFamily="34" charset="0"/>
                        </a:rPr>
                        <a:t>Nuove  costruzioni adibite  a  scuole dell'infanzia</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endParaRPr lang="it-IT" sz="800" b="0" i="0" u="none" strike="noStrike" dirty="0">
                        <a:solidFill>
                          <a:srgbClr val="000000"/>
                        </a:solidFill>
                        <a:effectLst/>
                        <a:latin typeface="Calibri" panose="020F0502020204030204" pitchFamily="34" charset="0"/>
                      </a:endParaRP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0" i="0" u="none" strike="noStrike" dirty="0">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dirty="0">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15390048"/>
                  </a:ext>
                </a:extLst>
              </a:tr>
              <a:tr h="324498">
                <a:tc vMerge="1">
                  <a:txBody>
                    <a:bodyPr/>
                    <a:lstStyle/>
                    <a:p>
                      <a:endParaRPr lang="it-IT"/>
                    </a:p>
                  </a:txBody>
                  <a:tcPr/>
                </a:tc>
                <a:tc>
                  <a:txBody>
                    <a:bodyPr/>
                    <a:lstStyle/>
                    <a:p>
                      <a:pPr algn="ctr" fontAlgn="ctr"/>
                      <a:r>
                        <a:rPr lang="it-IT" sz="900" b="1" i="0" u="none" strike="noStrike">
                          <a:solidFill>
                            <a:srgbClr val="000000"/>
                          </a:solidFill>
                          <a:effectLst/>
                          <a:latin typeface="Calibri" panose="020F0502020204030204" pitchFamily="34" charset="0"/>
                        </a:rPr>
                        <a:t>A4</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900" b="0" i="0" u="none" strike="noStrike">
                          <a:solidFill>
                            <a:srgbClr val="000000"/>
                          </a:solidFill>
                          <a:effectLst/>
                          <a:latin typeface="Calibri" panose="020F0502020204030204" pitchFamily="34" charset="0"/>
                        </a:rPr>
                        <a:t>Restauro,  risanamento,  messa in sicurezza  in strutture  per scuole dell'infanzia</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endParaRPr lang="it-IT" sz="800" b="0" i="0" u="none" strike="noStrike" dirty="0">
                        <a:solidFill>
                          <a:srgbClr val="000000"/>
                        </a:solidFill>
                        <a:effectLst/>
                        <a:latin typeface="Calibri" panose="020F0502020204030204" pitchFamily="34" charset="0"/>
                      </a:endParaRP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0" i="0" u="none" strike="noStrike">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0" i="0" u="none" strike="noStrike" dirty="0">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51026230"/>
                  </a:ext>
                </a:extLst>
              </a:tr>
              <a:tr h="273794">
                <a:tc vMerge="1">
                  <a:txBody>
                    <a:bodyPr/>
                    <a:lstStyle/>
                    <a:p>
                      <a:endParaRPr lang="it-IT"/>
                    </a:p>
                  </a:txBody>
                  <a:tcPr/>
                </a:tc>
                <a:tc>
                  <a:txBody>
                    <a:bodyPr/>
                    <a:lstStyle/>
                    <a:p>
                      <a:pPr algn="ctr" fontAlgn="ctr"/>
                      <a:r>
                        <a:rPr lang="it-IT" sz="900" b="1" i="0" u="none" strike="noStrike">
                          <a:solidFill>
                            <a:srgbClr val="000000"/>
                          </a:solidFill>
                          <a:effectLst/>
                          <a:latin typeface="Calibri" panose="020F0502020204030204" pitchFamily="34" charset="0"/>
                        </a:rPr>
                        <a:t>A5</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900" b="0" i="0" u="none" strike="noStrike">
                          <a:solidFill>
                            <a:srgbClr val="000000"/>
                          </a:solidFill>
                          <a:effectLst/>
                          <a:latin typeface="Calibri" panose="020F0502020204030204" pitchFamily="34" charset="0"/>
                        </a:rPr>
                        <a:t>Riqualificazione  arredi per  servizi  educativi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endParaRPr lang="it-IT" sz="800" b="0" i="0" u="none" strike="noStrike" dirty="0">
                        <a:solidFill>
                          <a:srgbClr val="000000"/>
                        </a:solidFill>
                        <a:effectLst/>
                        <a:latin typeface="Calibri" panose="020F0502020204030204" pitchFamily="34" charset="0"/>
                      </a:endParaRP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0" i="0" u="none" strike="noStrike">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58662214"/>
                  </a:ext>
                </a:extLst>
              </a:tr>
              <a:tr h="314357">
                <a:tc vMerge="1">
                  <a:txBody>
                    <a:bodyPr/>
                    <a:lstStyle/>
                    <a:p>
                      <a:endParaRPr lang="it-IT"/>
                    </a:p>
                  </a:txBody>
                  <a:tcPr/>
                </a:tc>
                <a:tc>
                  <a:txBody>
                    <a:bodyPr/>
                    <a:lstStyle/>
                    <a:p>
                      <a:pPr algn="ctr" fontAlgn="ctr"/>
                      <a:r>
                        <a:rPr lang="it-IT" sz="900" b="1" i="0" u="none" strike="noStrike">
                          <a:solidFill>
                            <a:srgbClr val="000000"/>
                          </a:solidFill>
                          <a:effectLst/>
                          <a:latin typeface="Calibri" panose="020F0502020204030204" pitchFamily="34" charset="0"/>
                        </a:rPr>
                        <a:t>A6</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900" b="0" i="0" u="none" strike="noStrike">
                          <a:solidFill>
                            <a:srgbClr val="000000"/>
                          </a:solidFill>
                          <a:effectLst/>
                          <a:latin typeface="Calibri" panose="020F0502020204030204" pitchFamily="34" charset="0"/>
                        </a:rPr>
                        <a:t>Riqualificazione arredi  per  scuole infanzia paritarie</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endParaRPr lang="it-IT" sz="800" b="0" i="0" u="none" strike="noStrike" dirty="0">
                        <a:solidFill>
                          <a:srgbClr val="000000"/>
                        </a:solidFill>
                        <a:effectLst/>
                        <a:latin typeface="Calibri" panose="020F0502020204030204" pitchFamily="34" charset="0"/>
                      </a:endParaRP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0" i="0" u="none" strike="noStrike" dirty="0">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33216198"/>
                  </a:ext>
                </a:extLst>
              </a:tr>
              <a:tr h="283935">
                <a:tc vMerge="1">
                  <a:txBody>
                    <a:bodyPr/>
                    <a:lstStyle/>
                    <a:p>
                      <a:endParaRPr lang="it-IT"/>
                    </a:p>
                  </a:txBody>
                  <a:tcPr/>
                </a:tc>
                <a:tc>
                  <a:txBody>
                    <a:bodyPr/>
                    <a:lstStyle/>
                    <a:p>
                      <a:pPr algn="ctr" fontAlgn="ctr"/>
                      <a:r>
                        <a:rPr lang="it-IT" sz="900" b="1" i="0" u="none" strike="noStrike">
                          <a:solidFill>
                            <a:srgbClr val="000000"/>
                          </a:solidFill>
                          <a:effectLst/>
                          <a:latin typeface="Calibri" panose="020F0502020204030204" pitchFamily="34" charset="0"/>
                        </a:rPr>
                        <a:t>A7</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900" b="0" i="0" u="none" strike="noStrike">
                          <a:solidFill>
                            <a:srgbClr val="000000"/>
                          </a:solidFill>
                          <a:effectLst/>
                          <a:latin typeface="Calibri" panose="020F0502020204030204" pitchFamily="34" charset="0"/>
                        </a:rPr>
                        <a:t>Riqualificazione arredi  per  scuole infanzia statali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r>
                        <a:rPr lang="it-IT" sz="2000" b="0" i="0" u="none" strike="noStrike" dirty="0">
                          <a:solidFill>
                            <a:srgbClr val="FF0000"/>
                          </a:solidFill>
                          <a:effectLst/>
                          <a:latin typeface="Calibri" panose="020F0502020204030204" pitchFamily="34" charset="0"/>
                        </a:rPr>
                        <a:t>SI'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it-IT" sz="800" b="0" i="0" u="none" strike="noStrike" dirty="0">
                        <a:solidFill>
                          <a:srgbClr val="000000"/>
                        </a:solidFill>
                        <a:effectLst/>
                        <a:latin typeface="Calibri" panose="020F0502020204030204" pitchFamily="34" charset="0"/>
                      </a:endParaRP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2000" b="0" i="0" u="none" strike="noStrike" dirty="0">
                          <a:solidFill>
                            <a:srgbClr val="FF0000"/>
                          </a:solidFill>
                          <a:effectLst/>
                          <a:latin typeface="Calibri" panose="020F0502020204030204" pitchFamily="34" charset="0"/>
                        </a:rPr>
                        <a:t>6</a:t>
                      </a:r>
                      <a:r>
                        <a:rPr lang="it-IT" sz="800" b="0" i="0" u="none" strike="noStrike" dirty="0">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49954532"/>
                  </a:ext>
                </a:extLst>
              </a:tr>
              <a:tr h="294076">
                <a:tc vMerge="1">
                  <a:txBody>
                    <a:bodyPr/>
                    <a:lstStyle/>
                    <a:p>
                      <a:endParaRPr lang="it-IT"/>
                    </a:p>
                  </a:txBody>
                  <a:tcPr/>
                </a:tc>
                <a:tc>
                  <a:txBody>
                    <a:bodyPr/>
                    <a:lstStyle/>
                    <a:p>
                      <a:pPr algn="ctr" fontAlgn="ctr"/>
                      <a:r>
                        <a:rPr lang="it-IT" sz="900" b="1" i="0" u="none" strike="noStrike">
                          <a:solidFill>
                            <a:srgbClr val="000000"/>
                          </a:solidFill>
                          <a:effectLst/>
                          <a:latin typeface="Calibri" panose="020F0502020204030204" pitchFamily="34" charset="0"/>
                        </a:rPr>
                        <a:t>A8</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3">
                  <a:txBody>
                    <a:bodyPr/>
                    <a:lstStyle/>
                    <a:p>
                      <a:pPr algn="ctr" fontAlgn="ctr"/>
                      <a:r>
                        <a:rPr lang="it-IT" sz="900" b="0" i="0" u="none" strike="noStrike">
                          <a:solidFill>
                            <a:srgbClr val="000000"/>
                          </a:solidFill>
                          <a:effectLst/>
                          <a:latin typeface="Calibri" panose="020F0502020204030204" pitchFamily="34" charset="0"/>
                        </a:rPr>
                        <a:t>Investimenti in strutture (edifici e arredi) per poli per l'infanzia</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endParaRPr lang="it-IT" sz="800" b="0" i="0" u="none" strike="noStrike" dirty="0">
                        <a:solidFill>
                          <a:srgbClr val="000000"/>
                        </a:solidFill>
                        <a:effectLst/>
                        <a:latin typeface="Calibri" panose="020F0502020204030204" pitchFamily="34" charset="0"/>
                      </a:endParaRP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it-IT" sz="800" b="0" i="0" u="none" strike="noStrike">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800" b="0" i="0" u="none" strike="noStrike" dirty="0">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24200113"/>
                  </a:ext>
                </a:extLst>
              </a:tr>
            </a:tbl>
          </a:graphicData>
        </a:graphic>
      </p:graphicFrame>
      <p:pic>
        <p:nvPicPr>
          <p:cNvPr id="3" name="Immagine 2">
            <a:extLst>
              <a:ext uri="{FF2B5EF4-FFF2-40B4-BE49-F238E27FC236}">
                <a16:creationId xmlns:a16="http://schemas.microsoft.com/office/drawing/2014/main" xmlns="" id="{79532562-DB7A-41A1-9A44-EDB14B76A313}"/>
              </a:ext>
            </a:extLst>
          </p:cNvPr>
          <p:cNvPicPr>
            <a:picLocks noChangeAspect="1"/>
          </p:cNvPicPr>
          <p:nvPr/>
        </p:nvPicPr>
        <p:blipFill>
          <a:blip r:embed="rId2"/>
          <a:stretch>
            <a:fillRect/>
          </a:stretch>
        </p:blipFill>
        <p:spPr>
          <a:xfrm>
            <a:off x="190355" y="0"/>
            <a:ext cx="2590087" cy="848139"/>
          </a:xfrm>
          <a:prstGeom prst="rect">
            <a:avLst/>
          </a:prstGeom>
        </p:spPr>
      </p:pic>
    </p:spTree>
    <p:extLst>
      <p:ext uri="{BB962C8B-B14F-4D97-AF65-F5344CB8AC3E}">
        <p14:creationId xmlns:p14="http://schemas.microsoft.com/office/powerpoint/2010/main" val="233094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7BE5029-98FA-486B-89A2-E8559D77ADA4}"/>
              </a:ext>
            </a:extLst>
          </p:cNvPr>
          <p:cNvSpPr>
            <a:spLocks noGrp="1"/>
          </p:cNvSpPr>
          <p:nvPr>
            <p:ph type="title"/>
          </p:nvPr>
        </p:nvSpPr>
        <p:spPr>
          <a:xfrm>
            <a:off x="2544417" y="764373"/>
            <a:ext cx="9342783" cy="1293028"/>
          </a:xfrm>
        </p:spPr>
        <p:txBody>
          <a:bodyPr/>
          <a:lstStyle/>
          <a:p>
            <a:pPr algn="l"/>
            <a:r>
              <a:rPr kumimoji="0" lang="it-IT" sz="4000" b="1" i="0" u="none" strike="noStrike" kern="1200" cap="all" spc="0" normalizeH="0" baseline="0" noProof="0" dirty="0">
                <a:ln>
                  <a:noFill/>
                </a:ln>
                <a:solidFill>
                  <a:prstClr val="black"/>
                </a:solidFill>
                <a:effectLst/>
                <a:uLnTx/>
                <a:uFillTx/>
                <a:latin typeface="Century Gothic" panose="020B0502020202020204"/>
                <a:ea typeface="+mj-ea"/>
                <a:cs typeface="+mj-cs"/>
              </a:rPr>
              <a:t>Priorità di intervento b): gestione </a:t>
            </a:r>
            <a:endParaRPr lang="it-IT" dirty="0"/>
          </a:p>
        </p:txBody>
      </p:sp>
      <p:graphicFrame>
        <p:nvGraphicFramePr>
          <p:cNvPr id="4" name="Segnaposto contenuto 3">
            <a:extLst>
              <a:ext uri="{FF2B5EF4-FFF2-40B4-BE49-F238E27FC236}">
                <a16:creationId xmlns:a16="http://schemas.microsoft.com/office/drawing/2014/main" xmlns="" id="{4703D2CB-1549-4D0F-972A-B1197F97A86F}"/>
              </a:ext>
            </a:extLst>
          </p:cNvPr>
          <p:cNvGraphicFramePr>
            <a:graphicFrameLocks noGrp="1"/>
          </p:cNvGraphicFramePr>
          <p:nvPr>
            <p:ph idx="1"/>
            <p:extLst>
              <p:ext uri="{D42A27DB-BD31-4B8C-83A1-F6EECF244321}">
                <p14:modId xmlns:p14="http://schemas.microsoft.com/office/powerpoint/2010/main" val="1182834378"/>
              </p:ext>
            </p:extLst>
          </p:nvPr>
        </p:nvGraphicFramePr>
        <p:xfrm>
          <a:off x="685800" y="2057402"/>
          <a:ext cx="10820401" cy="4036227"/>
        </p:xfrm>
        <a:graphic>
          <a:graphicData uri="http://schemas.openxmlformats.org/drawingml/2006/table">
            <a:tbl>
              <a:tblPr/>
              <a:tblGrid>
                <a:gridCol w="1821803">
                  <a:extLst>
                    <a:ext uri="{9D8B030D-6E8A-4147-A177-3AD203B41FA5}">
                      <a16:colId xmlns:a16="http://schemas.microsoft.com/office/drawing/2014/main" xmlns="" val="97317703"/>
                    </a:ext>
                  </a:extLst>
                </a:gridCol>
                <a:gridCol w="437232">
                  <a:extLst>
                    <a:ext uri="{9D8B030D-6E8A-4147-A177-3AD203B41FA5}">
                      <a16:colId xmlns:a16="http://schemas.microsoft.com/office/drawing/2014/main" xmlns="" val="3296464421"/>
                    </a:ext>
                  </a:extLst>
                </a:gridCol>
                <a:gridCol w="2543898">
                  <a:extLst>
                    <a:ext uri="{9D8B030D-6E8A-4147-A177-3AD203B41FA5}">
                      <a16:colId xmlns:a16="http://schemas.microsoft.com/office/drawing/2014/main" xmlns="" val="633353495"/>
                    </a:ext>
                  </a:extLst>
                </a:gridCol>
                <a:gridCol w="830300">
                  <a:extLst>
                    <a:ext uri="{9D8B030D-6E8A-4147-A177-3AD203B41FA5}">
                      <a16:colId xmlns:a16="http://schemas.microsoft.com/office/drawing/2014/main" xmlns="" val="2788594017"/>
                    </a:ext>
                  </a:extLst>
                </a:gridCol>
                <a:gridCol w="894339">
                  <a:extLst>
                    <a:ext uri="{9D8B030D-6E8A-4147-A177-3AD203B41FA5}">
                      <a16:colId xmlns:a16="http://schemas.microsoft.com/office/drawing/2014/main" xmlns="" val="2061020056"/>
                    </a:ext>
                  </a:extLst>
                </a:gridCol>
                <a:gridCol w="971628">
                  <a:extLst>
                    <a:ext uri="{9D8B030D-6E8A-4147-A177-3AD203B41FA5}">
                      <a16:colId xmlns:a16="http://schemas.microsoft.com/office/drawing/2014/main" xmlns="" val="1972715229"/>
                    </a:ext>
                  </a:extLst>
                </a:gridCol>
                <a:gridCol w="1448609">
                  <a:extLst>
                    <a:ext uri="{9D8B030D-6E8A-4147-A177-3AD203B41FA5}">
                      <a16:colId xmlns:a16="http://schemas.microsoft.com/office/drawing/2014/main" xmlns="" val="3836983473"/>
                    </a:ext>
                  </a:extLst>
                </a:gridCol>
                <a:gridCol w="1448609">
                  <a:extLst>
                    <a:ext uri="{9D8B030D-6E8A-4147-A177-3AD203B41FA5}">
                      <a16:colId xmlns:a16="http://schemas.microsoft.com/office/drawing/2014/main" xmlns="" val="2119803721"/>
                    </a:ext>
                  </a:extLst>
                </a:gridCol>
                <a:gridCol w="423983">
                  <a:extLst>
                    <a:ext uri="{9D8B030D-6E8A-4147-A177-3AD203B41FA5}">
                      <a16:colId xmlns:a16="http://schemas.microsoft.com/office/drawing/2014/main" xmlns="" val="1256115977"/>
                    </a:ext>
                  </a:extLst>
                </a:gridCol>
              </a:tblGrid>
              <a:tr h="629412">
                <a:tc>
                  <a:txBody>
                    <a:bodyPr/>
                    <a:lstStyle/>
                    <a:p>
                      <a:pPr algn="ctr" fontAlgn="ctr"/>
                      <a:r>
                        <a:rPr lang="it-IT" sz="1000" b="1" i="0" u="none" strike="noStrike">
                          <a:solidFill>
                            <a:srgbClr val="000000"/>
                          </a:solidFill>
                          <a:effectLst/>
                          <a:latin typeface="Calibri" panose="020F0502020204030204" pitchFamily="34" charset="0"/>
                        </a:rPr>
                        <a:t>B</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it-IT" sz="900" b="0" i="0" u="none" strike="noStrike">
                          <a:solidFill>
                            <a:srgbClr val="000000"/>
                          </a:solidFill>
                          <a:effectLst/>
                          <a:latin typeface="Calibri" panose="020F0502020204030204" pitchFamily="34" charset="0"/>
                        </a:rPr>
                        <a:t>finanziamento di spese di gestione, in quota parte, dei servizi educativi per l’infanzia e delle scuole dell’infanzia, in considerazione dei loro costi e della loro qualificazione</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ctr" fontAlgn="ctr"/>
                      <a:r>
                        <a:rPr lang="it-IT" sz="800" b="0" i="0" u="none" strike="noStrike">
                          <a:solidFill>
                            <a:srgbClr val="000000"/>
                          </a:solidFill>
                          <a:effectLst/>
                          <a:latin typeface="Calibri" panose="020F0502020204030204" pitchFamily="34" charset="0"/>
                        </a:rPr>
                        <a:t>€</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ctr"/>
                      <a:r>
                        <a:rPr lang="it-IT" sz="800" b="0" i="0" u="none" strike="noStrike">
                          <a:solidFill>
                            <a:srgbClr val="000000"/>
                          </a:solidFill>
                          <a:effectLst/>
                          <a:latin typeface="Calibri" panose="020F0502020204030204" pitchFamily="34" charset="0"/>
                        </a:rPr>
                        <a:t>%</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800" b="0" i="0" u="none" strike="noStrike">
                          <a:solidFill>
                            <a:srgbClr val="000000"/>
                          </a:solidFill>
                          <a:effectLst/>
                          <a:latin typeface="Calibri" panose="020F0502020204030204" pitchFamily="34" charset="0"/>
                        </a:rPr>
                        <a:t>€</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it-IT" sz="800" b="0" i="0" u="none" strike="noStrike">
                          <a:solidFill>
                            <a:srgbClr val="000000"/>
                          </a:solidFill>
                          <a:effectLst/>
                          <a:latin typeface="Calibri" panose="020F0502020204030204" pitchFamily="34" charset="0"/>
                        </a:rPr>
                        <a:t>%</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l" fontAlgn="b"/>
                      <a:r>
                        <a:rPr lang="it-IT" sz="800" b="0" i="0" u="none" strike="noStrike">
                          <a:solidFill>
                            <a:srgbClr val="FF0000"/>
                          </a:solidFill>
                          <a:effectLst/>
                          <a:latin typeface="Calibri" panose="020F0502020204030204" pitchFamily="34" charset="0"/>
                        </a:rPr>
                        <a:t> </a:t>
                      </a:r>
                    </a:p>
                  </a:txBody>
                  <a:tcPr marL="7020" marR="7020" marT="70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3036071176"/>
                  </a:ext>
                </a:extLst>
              </a:tr>
              <a:tr h="349672">
                <a:tc rowSpan="10">
                  <a:txBody>
                    <a:bodyPr/>
                    <a:lstStyle/>
                    <a:p>
                      <a:pPr algn="ctr" fontAlgn="ctr"/>
                      <a:r>
                        <a:rPr lang="it-IT" sz="800" b="0" i="0" u="none" strike="noStrike">
                          <a:solidFill>
                            <a:srgbClr val="000000"/>
                          </a:solidFill>
                          <a:effectLst/>
                          <a:latin typeface="Calibri" panose="020F0502020204030204" pitchFamily="34" charset="0"/>
                        </a:rPr>
                        <a:t>Interventi dei Comuni finanziabili in base alla programmazione regionale</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900" b="1" i="0" u="none" strike="noStrike">
                          <a:solidFill>
                            <a:srgbClr val="000000"/>
                          </a:solidFill>
                          <a:effectLst/>
                          <a:latin typeface="Calibri" panose="020F0502020204030204" pitchFamily="34" charset="0"/>
                        </a:rPr>
                        <a:t>B1</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900" b="0" i="0" u="none" strike="noStrike">
                          <a:solidFill>
                            <a:srgbClr val="000000"/>
                          </a:solidFill>
                          <a:effectLst/>
                          <a:latin typeface="Calibri" panose="020F0502020204030204" pitchFamily="34" charset="0"/>
                        </a:rPr>
                        <a:t>Ampliamento dei servizi educativi (posti e/o orari) a gestione diretta </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r>
                        <a:rPr lang="it-IT" sz="800" b="0" i="0" u="none" strike="noStrike">
                          <a:solidFill>
                            <a:srgbClr val="000000"/>
                          </a:solidFill>
                          <a:effectLst/>
                          <a:latin typeface="Calibri" panose="020F0502020204030204" pitchFamily="34" charset="0"/>
                        </a:rPr>
                        <a:t>SI'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0" i="0" u="none" strike="noStrike">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42351604"/>
                  </a:ext>
                </a:extLst>
              </a:tr>
              <a:tr h="279738">
                <a:tc vMerge="1">
                  <a:txBody>
                    <a:bodyPr/>
                    <a:lstStyle/>
                    <a:p>
                      <a:endParaRPr lang="it-IT"/>
                    </a:p>
                  </a:txBody>
                  <a:tcPr/>
                </a:tc>
                <a:tc>
                  <a:txBody>
                    <a:bodyPr/>
                    <a:lstStyle/>
                    <a:p>
                      <a:pPr algn="ctr" fontAlgn="ctr"/>
                      <a:r>
                        <a:rPr lang="it-IT" sz="900" b="1" i="0" u="none" strike="noStrike">
                          <a:solidFill>
                            <a:srgbClr val="000000"/>
                          </a:solidFill>
                          <a:effectLst/>
                          <a:latin typeface="Calibri" panose="020F0502020204030204" pitchFamily="34" charset="0"/>
                        </a:rPr>
                        <a:t>B2</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900" b="0" i="0" u="none" strike="noStrike">
                          <a:solidFill>
                            <a:srgbClr val="000000"/>
                          </a:solidFill>
                          <a:effectLst/>
                          <a:latin typeface="Calibri" panose="020F0502020204030204" pitchFamily="34" charset="0"/>
                        </a:rPr>
                        <a:t>Ampliamento dei servizi educativi (posti e/o orari)  privati in appalto o in convenzione</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r>
                        <a:rPr lang="it-IT" sz="800" b="0" i="0" u="none" strike="noStrike">
                          <a:solidFill>
                            <a:srgbClr val="000000"/>
                          </a:solidFill>
                          <a:effectLst/>
                          <a:latin typeface="Calibri" panose="020F0502020204030204" pitchFamily="34" charset="0"/>
                        </a:rPr>
                        <a:t>SI'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0" i="0" u="none" strike="noStrike">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02559608"/>
                  </a:ext>
                </a:extLst>
              </a:tr>
              <a:tr h="289730">
                <a:tc vMerge="1">
                  <a:txBody>
                    <a:bodyPr/>
                    <a:lstStyle/>
                    <a:p>
                      <a:endParaRPr lang="it-IT"/>
                    </a:p>
                  </a:txBody>
                  <a:tcPr/>
                </a:tc>
                <a:tc>
                  <a:txBody>
                    <a:bodyPr/>
                    <a:lstStyle/>
                    <a:p>
                      <a:pPr algn="ctr" fontAlgn="ctr"/>
                      <a:r>
                        <a:rPr lang="it-IT" sz="900" b="1" i="0" u="none" strike="noStrike">
                          <a:solidFill>
                            <a:srgbClr val="000000"/>
                          </a:solidFill>
                          <a:effectLst/>
                          <a:latin typeface="Calibri" panose="020F0502020204030204" pitchFamily="34" charset="0"/>
                        </a:rPr>
                        <a:t>B3</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900" b="0" i="0" u="none" strike="noStrike">
                          <a:solidFill>
                            <a:srgbClr val="000000"/>
                          </a:solidFill>
                          <a:effectLst/>
                          <a:latin typeface="Calibri" panose="020F0502020204030204" pitchFamily="34" charset="0"/>
                        </a:rPr>
                        <a:t>Riduzione rette a carico delle famiglie per i servizi educativi a gestione diretta </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r>
                        <a:rPr lang="it-IT" sz="800" b="0" i="0" u="none" strike="noStrike">
                          <a:solidFill>
                            <a:srgbClr val="000000"/>
                          </a:solidFill>
                          <a:effectLst/>
                          <a:latin typeface="Calibri" panose="020F0502020204030204" pitchFamily="34" charset="0"/>
                        </a:rPr>
                        <a:t>SI'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0" i="0" u="none" strike="noStrike">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09339841"/>
                  </a:ext>
                </a:extLst>
              </a:tr>
              <a:tr h="279738">
                <a:tc vMerge="1">
                  <a:txBody>
                    <a:bodyPr/>
                    <a:lstStyle/>
                    <a:p>
                      <a:endParaRPr lang="it-IT"/>
                    </a:p>
                  </a:txBody>
                  <a:tcPr/>
                </a:tc>
                <a:tc>
                  <a:txBody>
                    <a:bodyPr/>
                    <a:lstStyle/>
                    <a:p>
                      <a:pPr algn="ctr" fontAlgn="ctr"/>
                      <a:r>
                        <a:rPr lang="it-IT" sz="900" b="1" i="0" u="none" strike="noStrike">
                          <a:solidFill>
                            <a:srgbClr val="000000"/>
                          </a:solidFill>
                          <a:effectLst/>
                          <a:latin typeface="Calibri" panose="020F0502020204030204" pitchFamily="34" charset="0"/>
                        </a:rPr>
                        <a:t>B4</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900" b="0" i="0" u="none" strike="noStrike">
                          <a:solidFill>
                            <a:srgbClr val="000000"/>
                          </a:solidFill>
                          <a:effectLst/>
                          <a:latin typeface="Calibri" panose="020F0502020204030204" pitchFamily="34" charset="0"/>
                        </a:rPr>
                        <a:t>Riduzione rette a carico delle famiglie per i servizi educativi  in  appalto o in convenzione</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r>
                        <a:rPr lang="it-IT" sz="800" b="0" i="0" u="none" strike="noStrike">
                          <a:solidFill>
                            <a:srgbClr val="000000"/>
                          </a:solidFill>
                          <a:effectLst/>
                          <a:latin typeface="Calibri" panose="020F0502020204030204" pitchFamily="34" charset="0"/>
                        </a:rPr>
                        <a:t>SI'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0" i="0" u="none" strike="noStrike">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18503557"/>
                  </a:ext>
                </a:extLst>
              </a:tr>
              <a:tr h="309711">
                <a:tc vMerge="1">
                  <a:txBody>
                    <a:bodyPr/>
                    <a:lstStyle/>
                    <a:p>
                      <a:endParaRPr lang="it-IT"/>
                    </a:p>
                  </a:txBody>
                  <a:tcPr/>
                </a:tc>
                <a:tc>
                  <a:txBody>
                    <a:bodyPr/>
                    <a:lstStyle/>
                    <a:p>
                      <a:pPr algn="ctr" fontAlgn="ctr"/>
                      <a:r>
                        <a:rPr lang="it-IT" sz="900" b="1" i="0" u="none" strike="noStrike">
                          <a:solidFill>
                            <a:srgbClr val="000000"/>
                          </a:solidFill>
                          <a:effectLst/>
                          <a:latin typeface="Calibri" panose="020F0502020204030204" pitchFamily="34" charset="0"/>
                        </a:rPr>
                        <a:t>B5</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900" b="0" i="0" u="none" strike="noStrike">
                          <a:solidFill>
                            <a:srgbClr val="000000"/>
                          </a:solidFill>
                          <a:effectLst/>
                          <a:latin typeface="Calibri" panose="020F0502020204030204" pitchFamily="34" charset="0"/>
                        </a:rPr>
                        <a:t>Interventi a favore delle scuole dell’infanzia paritarie comunali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r>
                        <a:rPr lang="it-IT" sz="800" b="0" i="0" u="none" strike="noStrike">
                          <a:solidFill>
                            <a:srgbClr val="000000"/>
                          </a:solidFill>
                          <a:effectLst/>
                          <a:latin typeface="Calibri" panose="020F0502020204030204" pitchFamily="34" charset="0"/>
                        </a:rPr>
                        <a:t>SI'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0" i="0" u="none" strike="noStrike">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67151835"/>
                  </a:ext>
                </a:extLst>
              </a:tr>
              <a:tr h="289730">
                <a:tc vMerge="1">
                  <a:txBody>
                    <a:bodyPr/>
                    <a:lstStyle/>
                    <a:p>
                      <a:endParaRPr lang="it-IT"/>
                    </a:p>
                  </a:txBody>
                  <a:tcPr/>
                </a:tc>
                <a:tc>
                  <a:txBody>
                    <a:bodyPr/>
                    <a:lstStyle/>
                    <a:p>
                      <a:pPr algn="ctr" fontAlgn="ctr"/>
                      <a:r>
                        <a:rPr lang="it-IT" sz="900" b="1" i="0" u="none" strike="noStrike">
                          <a:solidFill>
                            <a:srgbClr val="000000"/>
                          </a:solidFill>
                          <a:effectLst/>
                          <a:latin typeface="Calibri" panose="020F0502020204030204" pitchFamily="34" charset="0"/>
                        </a:rPr>
                        <a:t>B6</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900" b="0" i="0" u="none" strike="noStrike">
                          <a:solidFill>
                            <a:srgbClr val="000000"/>
                          </a:solidFill>
                          <a:effectLst/>
                          <a:latin typeface="Calibri" panose="020F0502020204030204" pitchFamily="34" charset="0"/>
                        </a:rPr>
                        <a:t>Interventi a favore delle scuole dell’infanzia paritarie a gestione privata</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r>
                        <a:rPr lang="it-IT" sz="800" b="0" i="0" u="none" strike="noStrike">
                          <a:solidFill>
                            <a:srgbClr val="000000"/>
                          </a:solidFill>
                          <a:effectLst/>
                          <a:latin typeface="Calibri" panose="020F0502020204030204" pitchFamily="34" charset="0"/>
                        </a:rPr>
                        <a:t>SI'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0" i="0" u="none" strike="noStrike">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04855443"/>
                  </a:ext>
                </a:extLst>
              </a:tr>
              <a:tr h="269748">
                <a:tc vMerge="1">
                  <a:txBody>
                    <a:bodyPr/>
                    <a:lstStyle/>
                    <a:p>
                      <a:endParaRPr lang="it-IT"/>
                    </a:p>
                  </a:txBody>
                  <a:tcPr/>
                </a:tc>
                <a:tc>
                  <a:txBody>
                    <a:bodyPr/>
                    <a:lstStyle/>
                    <a:p>
                      <a:pPr algn="ctr" fontAlgn="ctr"/>
                      <a:r>
                        <a:rPr lang="it-IT" sz="900" b="1" i="0" u="none" strike="noStrike">
                          <a:solidFill>
                            <a:srgbClr val="000000"/>
                          </a:solidFill>
                          <a:effectLst/>
                          <a:latin typeface="Calibri" panose="020F0502020204030204" pitchFamily="34" charset="0"/>
                        </a:rPr>
                        <a:t>B7</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900" b="0" i="0" u="none" strike="noStrike">
                          <a:solidFill>
                            <a:srgbClr val="000000"/>
                          </a:solidFill>
                          <a:effectLst/>
                          <a:latin typeface="Calibri" panose="020F0502020204030204" pitchFamily="34" charset="0"/>
                        </a:rPr>
                        <a:t>Interventi a favore delle scuole dell’infanzia statali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r>
                        <a:rPr lang="it-IT" sz="800" b="0" i="0" u="none" strike="noStrike">
                          <a:solidFill>
                            <a:srgbClr val="000000"/>
                          </a:solidFill>
                          <a:effectLst/>
                          <a:latin typeface="Calibri" panose="020F0502020204030204" pitchFamily="34" charset="0"/>
                        </a:rPr>
                        <a:t>SI'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0" i="0" u="none" strike="noStrike">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27634149"/>
                  </a:ext>
                </a:extLst>
              </a:tr>
              <a:tr h="309711">
                <a:tc vMerge="1">
                  <a:txBody>
                    <a:bodyPr/>
                    <a:lstStyle/>
                    <a:p>
                      <a:endParaRPr lang="it-IT"/>
                    </a:p>
                  </a:txBody>
                  <a:tcPr/>
                </a:tc>
                <a:tc>
                  <a:txBody>
                    <a:bodyPr/>
                    <a:lstStyle/>
                    <a:p>
                      <a:pPr algn="ctr" fontAlgn="ctr"/>
                      <a:r>
                        <a:rPr lang="it-IT" sz="900" b="1" i="0" u="none" strike="noStrike">
                          <a:solidFill>
                            <a:srgbClr val="000000"/>
                          </a:solidFill>
                          <a:effectLst/>
                          <a:latin typeface="Calibri" panose="020F0502020204030204" pitchFamily="34" charset="0"/>
                        </a:rPr>
                        <a:t>B8</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900" b="0" i="0" u="none" strike="noStrike" dirty="0">
                          <a:solidFill>
                            <a:srgbClr val="000000"/>
                          </a:solidFill>
                          <a:effectLst/>
                          <a:latin typeface="Calibri" panose="020F0502020204030204" pitchFamily="34" charset="0"/>
                        </a:rPr>
                        <a:t>Supporto a sezioni primavera già funzionanti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r>
                        <a:rPr lang="it-IT" sz="800" b="0" i="0" u="none" strike="noStrike">
                          <a:solidFill>
                            <a:srgbClr val="000000"/>
                          </a:solidFill>
                          <a:effectLst/>
                          <a:latin typeface="Calibri" panose="020F0502020204030204" pitchFamily="34" charset="0"/>
                        </a:rPr>
                        <a:t>SI'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0" i="0" u="none" strike="noStrike">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50141244"/>
                  </a:ext>
                </a:extLst>
              </a:tr>
              <a:tr h="309711">
                <a:tc vMerge="1">
                  <a:txBody>
                    <a:bodyPr/>
                    <a:lstStyle/>
                    <a:p>
                      <a:endParaRPr lang="it-IT"/>
                    </a:p>
                  </a:txBody>
                  <a:tcPr/>
                </a:tc>
                <a:tc>
                  <a:txBody>
                    <a:bodyPr/>
                    <a:lstStyle/>
                    <a:p>
                      <a:pPr algn="ctr" fontAlgn="ctr"/>
                      <a:r>
                        <a:rPr lang="it-IT" sz="900" b="1" i="0" u="none" strike="noStrike">
                          <a:solidFill>
                            <a:srgbClr val="000000"/>
                          </a:solidFill>
                          <a:effectLst/>
                          <a:latin typeface="Calibri" panose="020F0502020204030204" pitchFamily="34" charset="0"/>
                        </a:rPr>
                        <a:t>B9</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900" b="0" i="0" u="none" strike="noStrike">
                          <a:solidFill>
                            <a:srgbClr val="000000"/>
                          </a:solidFill>
                          <a:effectLst/>
                          <a:latin typeface="Calibri" panose="020F0502020204030204" pitchFamily="34" charset="0"/>
                        </a:rPr>
                        <a:t>Attivazione nuove  sezioni primavera  (sezioni  non finanziate con  accordi  USR_Regioni)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r>
                        <a:rPr lang="it-IT" sz="800" b="0" i="0" u="none" strike="noStrike">
                          <a:solidFill>
                            <a:srgbClr val="000000"/>
                          </a:solidFill>
                          <a:effectLst/>
                          <a:latin typeface="Calibri" panose="020F0502020204030204" pitchFamily="34" charset="0"/>
                        </a:rPr>
                        <a:t>SI'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0" i="0" u="none" strike="noStrike">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3790396"/>
                  </a:ext>
                </a:extLst>
              </a:tr>
              <a:tr h="719326">
                <a:tc vMerge="1">
                  <a:txBody>
                    <a:bodyPr/>
                    <a:lstStyle/>
                    <a:p>
                      <a:endParaRPr lang="it-IT"/>
                    </a:p>
                  </a:txBody>
                  <a:tcPr/>
                </a:tc>
                <a:tc>
                  <a:txBody>
                    <a:bodyPr/>
                    <a:lstStyle/>
                    <a:p>
                      <a:pPr algn="ctr" fontAlgn="ctr"/>
                      <a:r>
                        <a:rPr lang="it-IT" sz="900" b="1" i="0" u="none" strike="noStrike">
                          <a:solidFill>
                            <a:srgbClr val="000000"/>
                          </a:solidFill>
                          <a:effectLst/>
                          <a:latin typeface="Calibri" panose="020F0502020204030204" pitchFamily="34" charset="0"/>
                        </a:rPr>
                        <a:t>B10</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3">
                  <a:txBody>
                    <a:bodyPr/>
                    <a:lstStyle/>
                    <a:p>
                      <a:pPr algn="ctr" fontAlgn="ctr"/>
                      <a:r>
                        <a:rPr lang="it-IT" sz="900" b="0" i="0" u="none" strike="noStrike">
                          <a:solidFill>
                            <a:srgbClr val="000000"/>
                          </a:solidFill>
                          <a:effectLst/>
                          <a:latin typeface="Calibri" panose="020F0502020204030204" pitchFamily="34" charset="0"/>
                        </a:rPr>
                        <a:t>Supporto alle spese di gestione dei servizi educativi per la prima infanzia pubblici o privati, anche per i costi aggiuntivi dovuti all'emergenza epidemiologica, non corrispondente alle voci precedenti della tipologia B</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r>
                        <a:rPr lang="it-IT" sz="800" b="0" i="0" u="none" strike="noStrike">
                          <a:solidFill>
                            <a:srgbClr val="000000"/>
                          </a:solidFill>
                          <a:effectLst/>
                          <a:latin typeface="Calibri" panose="020F0502020204030204" pitchFamily="34" charset="0"/>
                        </a:rPr>
                        <a:t>SI'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it-IT" sz="800" b="0" i="0" u="none" strike="noStrike">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800" b="0" i="0" u="none" strike="noStrike" dirty="0">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72160225"/>
                  </a:ext>
                </a:extLst>
              </a:tr>
            </a:tbl>
          </a:graphicData>
        </a:graphic>
      </p:graphicFrame>
      <p:sp>
        <p:nvSpPr>
          <p:cNvPr id="5" name="CasellaDiTesto 4">
            <a:extLst>
              <a:ext uri="{FF2B5EF4-FFF2-40B4-BE49-F238E27FC236}">
                <a16:creationId xmlns:a16="http://schemas.microsoft.com/office/drawing/2014/main" xmlns="" id="{792209A1-4935-43F3-9B1C-08DE8CC72795}"/>
              </a:ext>
            </a:extLst>
          </p:cNvPr>
          <p:cNvSpPr txBox="1"/>
          <p:nvPr/>
        </p:nvSpPr>
        <p:spPr>
          <a:xfrm>
            <a:off x="6612834" y="4128522"/>
            <a:ext cx="4002156" cy="923330"/>
          </a:xfrm>
          <a:prstGeom prst="rect">
            <a:avLst/>
          </a:prstGeom>
          <a:solidFill>
            <a:schemeClr val="bg1"/>
          </a:solidFill>
        </p:spPr>
        <p:txBody>
          <a:bodyPr wrap="square" rtlCol="0">
            <a:spAutoFit/>
          </a:bodyPr>
          <a:lstStyle/>
          <a:p>
            <a:r>
              <a:rPr lang="it-IT" dirty="0">
                <a:solidFill>
                  <a:srgbClr val="FF0000"/>
                </a:solidFill>
              </a:rPr>
              <a:t>Ripetere medesimo procedimento per le voci relative alle spese di gestione </a:t>
            </a:r>
          </a:p>
        </p:txBody>
      </p:sp>
      <p:pic>
        <p:nvPicPr>
          <p:cNvPr id="3" name="Immagine 2">
            <a:extLst>
              <a:ext uri="{FF2B5EF4-FFF2-40B4-BE49-F238E27FC236}">
                <a16:creationId xmlns:a16="http://schemas.microsoft.com/office/drawing/2014/main" xmlns="" id="{1DE0F0A2-A5D9-4992-BAF7-D9E9F21D41C2}"/>
              </a:ext>
            </a:extLst>
          </p:cNvPr>
          <p:cNvPicPr>
            <a:picLocks noChangeAspect="1"/>
          </p:cNvPicPr>
          <p:nvPr/>
        </p:nvPicPr>
        <p:blipFill>
          <a:blip r:embed="rId2"/>
          <a:stretch>
            <a:fillRect/>
          </a:stretch>
        </p:blipFill>
        <p:spPr>
          <a:xfrm>
            <a:off x="9599400" y="166663"/>
            <a:ext cx="2592600" cy="848962"/>
          </a:xfrm>
          <a:prstGeom prst="rect">
            <a:avLst/>
          </a:prstGeom>
        </p:spPr>
      </p:pic>
    </p:spTree>
    <p:extLst>
      <p:ext uri="{BB962C8B-B14F-4D97-AF65-F5344CB8AC3E}">
        <p14:creationId xmlns:p14="http://schemas.microsoft.com/office/powerpoint/2010/main" val="517335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7BE5029-98FA-486B-89A2-E8559D77ADA4}"/>
              </a:ext>
            </a:extLst>
          </p:cNvPr>
          <p:cNvSpPr>
            <a:spLocks noGrp="1"/>
          </p:cNvSpPr>
          <p:nvPr>
            <p:ph type="title"/>
          </p:nvPr>
        </p:nvSpPr>
        <p:spPr>
          <a:xfrm>
            <a:off x="2517912" y="369111"/>
            <a:ext cx="9342783" cy="1293028"/>
          </a:xfrm>
        </p:spPr>
        <p:txBody>
          <a:bodyPr>
            <a:normAutofit fontScale="90000"/>
          </a:bodyPr>
          <a:lstStyle/>
          <a:p>
            <a:pPr algn="l"/>
            <a:r>
              <a:rPr kumimoji="0" lang="it-IT" sz="4000" b="1" i="0" u="none" strike="noStrike" kern="1200" cap="all" spc="0" normalizeH="0" baseline="0" noProof="0" dirty="0">
                <a:ln>
                  <a:noFill/>
                </a:ln>
                <a:solidFill>
                  <a:prstClr val="black"/>
                </a:solidFill>
                <a:effectLst/>
                <a:uLnTx/>
                <a:uFillTx/>
                <a:latin typeface="Century Gothic" panose="020B0502020202020204"/>
                <a:ea typeface="+mj-ea"/>
                <a:cs typeface="+mj-cs"/>
              </a:rPr>
              <a:t>Priorità di intervento c): formazione e coordinamento pedagogico territoriale </a:t>
            </a:r>
            <a:endParaRPr lang="it-IT" dirty="0"/>
          </a:p>
        </p:txBody>
      </p:sp>
      <p:graphicFrame>
        <p:nvGraphicFramePr>
          <p:cNvPr id="7" name="Segnaposto contenuto 6">
            <a:extLst>
              <a:ext uri="{FF2B5EF4-FFF2-40B4-BE49-F238E27FC236}">
                <a16:creationId xmlns:a16="http://schemas.microsoft.com/office/drawing/2014/main" xmlns="" id="{56E33E7A-9B63-4B90-96A7-5DAA53E41CBA}"/>
              </a:ext>
            </a:extLst>
          </p:cNvPr>
          <p:cNvGraphicFramePr>
            <a:graphicFrameLocks noGrp="1"/>
          </p:cNvGraphicFramePr>
          <p:nvPr>
            <p:ph idx="1"/>
            <p:extLst>
              <p:ext uri="{D42A27DB-BD31-4B8C-83A1-F6EECF244321}">
                <p14:modId xmlns:p14="http://schemas.microsoft.com/office/powerpoint/2010/main" val="4220205184"/>
              </p:ext>
            </p:extLst>
          </p:nvPr>
        </p:nvGraphicFramePr>
        <p:xfrm>
          <a:off x="685800" y="1938955"/>
          <a:ext cx="10820401" cy="3215114"/>
        </p:xfrm>
        <a:graphic>
          <a:graphicData uri="http://schemas.openxmlformats.org/drawingml/2006/table">
            <a:tbl>
              <a:tblPr/>
              <a:tblGrid>
                <a:gridCol w="1821803">
                  <a:extLst>
                    <a:ext uri="{9D8B030D-6E8A-4147-A177-3AD203B41FA5}">
                      <a16:colId xmlns:a16="http://schemas.microsoft.com/office/drawing/2014/main" xmlns="" val="732105417"/>
                    </a:ext>
                  </a:extLst>
                </a:gridCol>
                <a:gridCol w="437232">
                  <a:extLst>
                    <a:ext uri="{9D8B030D-6E8A-4147-A177-3AD203B41FA5}">
                      <a16:colId xmlns:a16="http://schemas.microsoft.com/office/drawing/2014/main" xmlns="" val="167095138"/>
                    </a:ext>
                  </a:extLst>
                </a:gridCol>
                <a:gridCol w="2543898">
                  <a:extLst>
                    <a:ext uri="{9D8B030D-6E8A-4147-A177-3AD203B41FA5}">
                      <a16:colId xmlns:a16="http://schemas.microsoft.com/office/drawing/2014/main" xmlns="" val="1635461463"/>
                    </a:ext>
                  </a:extLst>
                </a:gridCol>
                <a:gridCol w="830300">
                  <a:extLst>
                    <a:ext uri="{9D8B030D-6E8A-4147-A177-3AD203B41FA5}">
                      <a16:colId xmlns:a16="http://schemas.microsoft.com/office/drawing/2014/main" xmlns="" val="2449770419"/>
                    </a:ext>
                  </a:extLst>
                </a:gridCol>
                <a:gridCol w="894339">
                  <a:extLst>
                    <a:ext uri="{9D8B030D-6E8A-4147-A177-3AD203B41FA5}">
                      <a16:colId xmlns:a16="http://schemas.microsoft.com/office/drawing/2014/main" xmlns="" val="4060484482"/>
                    </a:ext>
                  </a:extLst>
                </a:gridCol>
                <a:gridCol w="971628">
                  <a:extLst>
                    <a:ext uri="{9D8B030D-6E8A-4147-A177-3AD203B41FA5}">
                      <a16:colId xmlns:a16="http://schemas.microsoft.com/office/drawing/2014/main" xmlns="" val="3910087069"/>
                    </a:ext>
                  </a:extLst>
                </a:gridCol>
                <a:gridCol w="1448609">
                  <a:extLst>
                    <a:ext uri="{9D8B030D-6E8A-4147-A177-3AD203B41FA5}">
                      <a16:colId xmlns:a16="http://schemas.microsoft.com/office/drawing/2014/main" xmlns="" val="1924726503"/>
                    </a:ext>
                  </a:extLst>
                </a:gridCol>
                <a:gridCol w="1448609">
                  <a:extLst>
                    <a:ext uri="{9D8B030D-6E8A-4147-A177-3AD203B41FA5}">
                      <a16:colId xmlns:a16="http://schemas.microsoft.com/office/drawing/2014/main" xmlns="" val="4215161424"/>
                    </a:ext>
                  </a:extLst>
                </a:gridCol>
                <a:gridCol w="423983">
                  <a:extLst>
                    <a:ext uri="{9D8B030D-6E8A-4147-A177-3AD203B41FA5}">
                      <a16:colId xmlns:a16="http://schemas.microsoft.com/office/drawing/2014/main" xmlns="" val="2646563349"/>
                    </a:ext>
                  </a:extLst>
                </a:gridCol>
              </a:tblGrid>
              <a:tr h="1440442">
                <a:tc>
                  <a:txBody>
                    <a:bodyPr/>
                    <a:lstStyle/>
                    <a:p>
                      <a:pPr algn="ctr" fontAlgn="ctr"/>
                      <a:r>
                        <a:rPr lang="it-IT" sz="1000" b="1" i="0" u="none" strike="noStrike">
                          <a:solidFill>
                            <a:srgbClr val="000000"/>
                          </a:solidFill>
                          <a:effectLst/>
                          <a:latin typeface="Calibri" panose="020F0502020204030204" pitchFamily="34" charset="0"/>
                        </a:rPr>
                        <a:t>C</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it-IT" sz="800" b="0" i="0" u="none" strike="noStrike">
                          <a:solidFill>
                            <a:srgbClr val="000000"/>
                          </a:solidFill>
                          <a:effectLst/>
                          <a:latin typeface="Calibri" panose="020F0502020204030204" pitchFamily="34" charset="0"/>
                        </a:rPr>
                        <a:t/>
                      </a:r>
                      <a:br>
                        <a:rPr lang="it-IT" sz="800" b="0" i="0" u="none" strike="noStrike">
                          <a:solidFill>
                            <a:srgbClr val="000000"/>
                          </a:solidFill>
                          <a:effectLst/>
                          <a:latin typeface="Calibri" panose="020F0502020204030204" pitchFamily="34" charset="0"/>
                        </a:rPr>
                      </a:br>
                      <a:r>
                        <a:rPr lang="it-IT" sz="800" b="0" i="0" u="none" strike="noStrike">
                          <a:solidFill>
                            <a:srgbClr val="000000"/>
                          </a:solidFill>
                          <a:effectLst/>
                          <a:latin typeface="Calibri" panose="020F0502020204030204" pitchFamily="34" charset="0"/>
                        </a:rPr>
                        <a:t>interventi di formazione continua in servizio del personale educativo e docente  e promozione dei coordinamenti pedagogici territoriali</a:t>
                      </a:r>
                      <a:br>
                        <a:rPr lang="it-IT" sz="800" b="0" i="0" u="none" strike="noStrike">
                          <a:solidFill>
                            <a:srgbClr val="000000"/>
                          </a:solidFill>
                          <a:effectLst/>
                          <a:latin typeface="Calibri" panose="020F0502020204030204" pitchFamily="34" charset="0"/>
                        </a:rPr>
                      </a:br>
                      <a:r>
                        <a:rPr lang="it-IT" sz="1000" b="1" i="0" u="none" strike="noStrike">
                          <a:solidFill>
                            <a:srgbClr val="000000"/>
                          </a:solidFill>
                          <a:effectLst/>
                          <a:latin typeface="Calibri" panose="020F0502020204030204" pitchFamily="34" charset="0"/>
                        </a:rPr>
                        <a:t>NOTA BENE: di norma MINIMO 5% dell'importo statale (finanziabile con quota statale e/o quota regionale)</a:t>
                      </a:r>
                      <a:endParaRPr lang="it-IT" sz="800" b="0" i="0" u="none" strike="noStrike">
                        <a:solidFill>
                          <a:srgbClr val="000000"/>
                        </a:solidFill>
                        <a:effectLst/>
                        <a:latin typeface="Calibri" panose="020F0502020204030204" pitchFamily="34" charset="0"/>
                      </a:endParaRP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ctr" fontAlgn="ctr"/>
                      <a:r>
                        <a:rPr lang="it-IT" sz="800" b="0" i="0" u="none" strike="noStrike">
                          <a:solidFill>
                            <a:srgbClr val="000000"/>
                          </a:solidFill>
                          <a:effectLst/>
                          <a:latin typeface="Calibri" panose="020F0502020204030204" pitchFamily="34" charset="0"/>
                        </a:rPr>
                        <a:t>€</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ctr"/>
                      <a:r>
                        <a:rPr lang="it-IT" sz="800" b="0" i="0" u="none" strike="noStrike">
                          <a:solidFill>
                            <a:srgbClr val="000000"/>
                          </a:solidFill>
                          <a:effectLst/>
                          <a:latin typeface="Calibri" panose="020F0502020204030204" pitchFamily="34" charset="0"/>
                        </a:rPr>
                        <a:t>%</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800" b="0" i="0" u="none" strike="noStrike">
                          <a:solidFill>
                            <a:srgbClr val="000000"/>
                          </a:solidFill>
                          <a:effectLst/>
                          <a:latin typeface="Calibri" panose="020F0502020204030204" pitchFamily="34" charset="0"/>
                        </a:rPr>
                        <a:t>€</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it-IT" sz="800" b="0" i="0" u="none" strike="noStrike">
                          <a:solidFill>
                            <a:srgbClr val="000000"/>
                          </a:solidFill>
                          <a:effectLst/>
                          <a:latin typeface="Calibri" panose="020F0502020204030204" pitchFamily="34" charset="0"/>
                        </a:rPr>
                        <a:t>%</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l" fontAlgn="b"/>
                      <a:r>
                        <a:rPr lang="it-IT" sz="900" b="1" i="0" u="none" strike="noStrike">
                          <a:solidFill>
                            <a:srgbClr val="000000"/>
                          </a:solidFill>
                          <a:effectLst/>
                          <a:latin typeface="Calibri" panose="020F0502020204030204" pitchFamily="34" charset="0"/>
                        </a:rPr>
                        <a:t> </a:t>
                      </a:r>
                    </a:p>
                  </a:txBody>
                  <a:tcPr marL="7020" marR="7020" marT="70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3608808957"/>
                  </a:ext>
                </a:extLst>
              </a:tr>
              <a:tr h="511893">
                <a:tc rowSpan="4">
                  <a:txBody>
                    <a:bodyPr/>
                    <a:lstStyle/>
                    <a:p>
                      <a:pPr algn="ctr" fontAlgn="ctr"/>
                      <a:r>
                        <a:rPr lang="it-IT" sz="800" b="0" i="0" u="none" strike="noStrike">
                          <a:solidFill>
                            <a:srgbClr val="000000"/>
                          </a:solidFill>
                          <a:effectLst/>
                          <a:latin typeface="Calibri" panose="020F0502020204030204" pitchFamily="34" charset="0"/>
                        </a:rPr>
                        <a:t>Interventi dei Comuni finanziabili in base alla programmazione regionale</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900" b="1" i="0" u="none" strike="noStrike">
                          <a:solidFill>
                            <a:srgbClr val="000000"/>
                          </a:solidFill>
                          <a:effectLst/>
                          <a:latin typeface="Calibri" panose="020F0502020204030204" pitchFamily="34" charset="0"/>
                        </a:rPr>
                        <a:t>C1</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900" b="0" i="0" u="none" strike="noStrike">
                          <a:solidFill>
                            <a:srgbClr val="000000"/>
                          </a:solidFill>
                          <a:effectLst/>
                          <a:latin typeface="Calibri" panose="020F0502020204030204" pitchFamily="34" charset="0"/>
                        </a:rPr>
                        <a:t>Realizzazione/potenziamento del coordinamento pedagogico per i servizi e/o per le scuole dell'infanzia</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r>
                        <a:rPr lang="it-IT" sz="800" b="0" i="0" u="none" strike="noStrike">
                          <a:solidFill>
                            <a:srgbClr val="000000"/>
                          </a:solidFill>
                          <a:effectLst/>
                          <a:latin typeface="Calibri" panose="020F0502020204030204" pitchFamily="34" charset="0"/>
                        </a:rPr>
                        <a:t>SI'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0" i="0" u="none" strike="noStrike">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41686507"/>
                  </a:ext>
                </a:extLst>
              </a:tr>
              <a:tr h="404752">
                <a:tc vMerge="1">
                  <a:txBody>
                    <a:bodyPr/>
                    <a:lstStyle/>
                    <a:p>
                      <a:endParaRPr lang="it-IT"/>
                    </a:p>
                  </a:txBody>
                  <a:tcPr/>
                </a:tc>
                <a:tc>
                  <a:txBody>
                    <a:bodyPr/>
                    <a:lstStyle/>
                    <a:p>
                      <a:pPr algn="ctr" fontAlgn="ctr"/>
                      <a:r>
                        <a:rPr lang="it-IT" sz="900" b="1" i="0" u="none" strike="noStrike">
                          <a:solidFill>
                            <a:srgbClr val="000000"/>
                          </a:solidFill>
                          <a:effectLst/>
                          <a:latin typeface="Calibri" panose="020F0502020204030204" pitchFamily="34" charset="0"/>
                        </a:rPr>
                        <a:t>C2</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900" b="0" i="0" u="none" strike="noStrike">
                          <a:solidFill>
                            <a:srgbClr val="000000"/>
                          </a:solidFill>
                          <a:effectLst/>
                          <a:latin typeface="Calibri" panose="020F0502020204030204" pitchFamily="34" charset="0"/>
                        </a:rPr>
                        <a:t>Corsi di formazione per personale dei servizi educativi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r>
                        <a:rPr lang="it-IT" sz="800" b="0" i="0" u="none" strike="noStrike" dirty="0">
                          <a:solidFill>
                            <a:srgbClr val="000000"/>
                          </a:solidFill>
                          <a:effectLst/>
                          <a:latin typeface="Calibri" panose="020F0502020204030204" pitchFamily="34" charset="0"/>
                        </a:rPr>
                        <a:t>SI'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0" i="0" u="none" strike="noStrike" dirty="0">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79932771"/>
                  </a:ext>
                </a:extLst>
              </a:tr>
              <a:tr h="380943">
                <a:tc vMerge="1">
                  <a:txBody>
                    <a:bodyPr/>
                    <a:lstStyle/>
                    <a:p>
                      <a:endParaRPr lang="it-IT"/>
                    </a:p>
                  </a:txBody>
                  <a:tcPr/>
                </a:tc>
                <a:tc>
                  <a:txBody>
                    <a:bodyPr/>
                    <a:lstStyle/>
                    <a:p>
                      <a:pPr algn="ctr" fontAlgn="ctr"/>
                      <a:r>
                        <a:rPr lang="it-IT" sz="900" b="1" i="0" u="none" strike="noStrike">
                          <a:solidFill>
                            <a:srgbClr val="000000"/>
                          </a:solidFill>
                          <a:effectLst/>
                          <a:latin typeface="Calibri" panose="020F0502020204030204" pitchFamily="34" charset="0"/>
                        </a:rPr>
                        <a:t>C3</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900" b="0" i="0" u="none" strike="noStrike">
                          <a:solidFill>
                            <a:srgbClr val="000000"/>
                          </a:solidFill>
                          <a:effectLst/>
                          <a:latin typeface="Calibri" panose="020F0502020204030204" pitchFamily="34" charset="0"/>
                        </a:rPr>
                        <a:t>Corsi di formazione per personale docente di scuole dell’infanzia</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r>
                        <a:rPr lang="it-IT" sz="800" b="0" i="0" u="none" strike="noStrike" dirty="0">
                          <a:solidFill>
                            <a:srgbClr val="000000"/>
                          </a:solidFill>
                          <a:effectLst/>
                          <a:latin typeface="Calibri" panose="020F0502020204030204" pitchFamily="34" charset="0"/>
                        </a:rPr>
                        <a:t>SI'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0" i="0" u="none" strike="noStrike">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15285803"/>
                  </a:ext>
                </a:extLst>
              </a:tr>
              <a:tr h="477084">
                <a:tc vMerge="1">
                  <a:txBody>
                    <a:bodyPr/>
                    <a:lstStyle/>
                    <a:p>
                      <a:endParaRPr lang="it-IT"/>
                    </a:p>
                  </a:txBody>
                  <a:tcPr/>
                </a:tc>
                <a:tc>
                  <a:txBody>
                    <a:bodyPr/>
                    <a:lstStyle/>
                    <a:p>
                      <a:pPr algn="ctr" fontAlgn="ctr"/>
                      <a:r>
                        <a:rPr lang="it-IT" sz="900" b="1" i="0" u="none" strike="noStrike">
                          <a:solidFill>
                            <a:srgbClr val="000000"/>
                          </a:solidFill>
                          <a:effectLst/>
                          <a:latin typeface="Calibri" panose="020F0502020204030204" pitchFamily="34" charset="0"/>
                        </a:rPr>
                        <a:t>C4</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it-IT" sz="900" b="0" i="0" u="none" strike="noStrike">
                          <a:solidFill>
                            <a:srgbClr val="000000"/>
                          </a:solidFill>
                          <a:effectLst/>
                          <a:latin typeface="Calibri" panose="020F0502020204030204" pitchFamily="34" charset="0"/>
                        </a:rPr>
                        <a:t>Corsi di formazione congiunti per personale dei servizi educativi e per personale docente di scuole dell’infanzia</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ctr" fontAlgn="ctr"/>
                      <a:r>
                        <a:rPr lang="it-IT" sz="800" b="0" i="0" u="none" strike="noStrike">
                          <a:solidFill>
                            <a:srgbClr val="000000"/>
                          </a:solidFill>
                          <a:effectLst/>
                          <a:latin typeface="Calibri" panose="020F0502020204030204" pitchFamily="34" charset="0"/>
                        </a:rPr>
                        <a:t>SI'</a:t>
                      </a:r>
                    </a:p>
                  </a:txBody>
                  <a:tcPr marL="7020" marR="7020" marT="70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800" b="0" i="0" u="none" strike="noStrike">
                          <a:solidFill>
                            <a:srgbClr val="000000"/>
                          </a:solidFill>
                          <a:effectLst/>
                          <a:latin typeface="Calibri" panose="020F0502020204030204" pitchFamily="34" charset="0"/>
                        </a:rPr>
                        <a:t>NO</a:t>
                      </a:r>
                    </a:p>
                  </a:txBody>
                  <a:tcPr marL="7020" marR="7020" marT="70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600" b="0" i="0" u="none" strike="noStrike">
                          <a:solidFill>
                            <a:srgbClr val="000000"/>
                          </a:solidFill>
                          <a:effectLst/>
                          <a:latin typeface="Calibri" panose="020F0502020204030204" pitchFamily="34" charset="0"/>
                        </a:rPr>
                        <a:t>Numero di comuni coinvolti </a:t>
                      </a:r>
                    </a:p>
                  </a:txBody>
                  <a:tcPr marL="7020" marR="7020" marT="70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800" b="0" i="0" u="none" strike="noStrike" dirty="0">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92476035"/>
                  </a:ext>
                </a:extLst>
              </a:tr>
            </a:tbl>
          </a:graphicData>
        </a:graphic>
      </p:graphicFrame>
      <p:sp>
        <p:nvSpPr>
          <p:cNvPr id="5" name="CasellaDiTesto 4">
            <a:extLst>
              <a:ext uri="{FF2B5EF4-FFF2-40B4-BE49-F238E27FC236}">
                <a16:creationId xmlns:a16="http://schemas.microsoft.com/office/drawing/2014/main" xmlns="" id="{792209A1-4935-43F3-9B1C-08DE8CC72795}"/>
              </a:ext>
            </a:extLst>
          </p:cNvPr>
          <p:cNvSpPr txBox="1"/>
          <p:nvPr/>
        </p:nvSpPr>
        <p:spPr>
          <a:xfrm>
            <a:off x="7189303" y="2967335"/>
            <a:ext cx="4002156" cy="923330"/>
          </a:xfrm>
          <a:prstGeom prst="rect">
            <a:avLst/>
          </a:prstGeom>
          <a:solidFill>
            <a:schemeClr val="bg1"/>
          </a:solidFill>
        </p:spPr>
        <p:txBody>
          <a:bodyPr wrap="square" rtlCol="0">
            <a:spAutoFit/>
          </a:bodyPr>
          <a:lstStyle/>
          <a:p>
            <a:r>
              <a:rPr lang="it-IT" dirty="0">
                <a:solidFill>
                  <a:srgbClr val="FF0000"/>
                </a:solidFill>
              </a:rPr>
              <a:t>Ripetere medesimo procedimento per le voci relative alle spese di formazione/CPT </a:t>
            </a:r>
          </a:p>
        </p:txBody>
      </p:sp>
      <p:sp>
        <p:nvSpPr>
          <p:cNvPr id="8" name="CasellaDiTesto 7">
            <a:extLst>
              <a:ext uri="{FF2B5EF4-FFF2-40B4-BE49-F238E27FC236}">
                <a16:creationId xmlns:a16="http://schemas.microsoft.com/office/drawing/2014/main" xmlns="" id="{4767F0D1-6BF6-4472-A9E6-B03071119CE0}"/>
              </a:ext>
            </a:extLst>
          </p:cNvPr>
          <p:cNvSpPr txBox="1"/>
          <p:nvPr/>
        </p:nvSpPr>
        <p:spPr>
          <a:xfrm>
            <a:off x="685800" y="5288560"/>
            <a:ext cx="10820401" cy="923330"/>
          </a:xfrm>
          <a:prstGeom prst="rect">
            <a:avLst/>
          </a:prstGeom>
          <a:noFill/>
        </p:spPr>
        <p:txBody>
          <a:bodyPr wrap="square" rtlCol="0">
            <a:spAutoFit/>
          </a:bodyPr>
          <a:lstStyle/>
          <a:p>
            <a:r>
              <a:rPr lang="it-IT" b="1" dirty="0">
                <a:solidFill>
                  <a:srgbClr val="FF0000"/>
                </a:solidFill>
              </a:rPr>
              <a:t>ATTENZIONE: PER TUTTE LE REGIONI SU QUESTA TIPOLOGIA DI INTERVENTO è NECESSARIO INVESTIRE ALMENO IL 5% DELL’IMPORTO STATALE (per il raggiungimento del 5% possono essere utilizzate anche risorse regionali, come nel primo esempio)</a:t>
            </a:r>
          </a:p>
        </p:txBody>
      </p:sp>
      <p:pic>
        <p:nvPicPr>
          <p:cNvPr id="3" name="Immagine 2">
            <a:extLst>
              <a:ext uri="{FF2B5EF4-FFF2-40B4-BE49-F238E27FC236}">
                <a16:creationId xmlns:a16="http://schemas.microsoft.com/office/drawing/2014/main" xmlns="" id="{E54F74A2-047A-4B29-BBED-9E20FAB41040}"/>
              </a:ext>
            </a:extLst>
          </p:cNvPr>
          <p:cNvPicPr>
            <a:picLocks noChangeAspect="1"/>
          </p:cNvPicPr>
          <p:nvPr/>
        </p:nvPicPr>
        <p:blipFill>
          <a:blip r:embed="rId2"/>
          <a:stretch>
            <a:fillRect/>
          </a:stretch>
        </p:blipFill>
        <p:spPr>
          <a:xfrm>
            <a:off x="0" y="104815"/>
            <a:ext cx="2252870" cy="737716"/>
          </a:xfrm>
          <a:prstGeom prst="rect">
            <a:avLst/>
          </a:prstGeom>
        </p:spPr>
      </p:pic>
    </p:spTree>
    <p:extLst>
      <p:ext uri="{BB962C8B-B14F-4D97-AF65-F5344CB8AC3E}">
        <p14:creationId xmlns:p14="http://schemas.microsoft.com/office/powerpoint/2010/main" val="466966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386C9C7-6485-4044-A1B1-32F23B595BC4}"/>
              </a:ext>
            </a:extLst>
          </p:cNvPr>
          <p:cNvSpPr>
            <a:spLocks noGrp="1"/>
          </p:cNvSpPr>
          <p:nvPr>
            <p:ph type="title"/>
          </p:nvPr>
        </p:nvSpPr>
        <p:spPr>
          <a:xfrm>
            <a:off x="2040835" y="1"/>
            <a:ext cx="9465365" cy="1497496"/>
          </a:xfrm>
        </p:spPr>
        <p:txBody>
          <a:bodyPr>
            <a:normAutofit/>
          </a:bodyPr>
          <a:lstStyle/>
          <a:p>
            <a:r>
              <a:rPr lang="it-IT" sz="1800" b="1" dirty="0"/>
              <a:t>ATTENZIONE AGLI IMPORTI COMPLESSIVI E ALLE PERCENTUALI SULLE TRE TIPOLOGIE DI INTERVENTO: UN ESEMPIO </a:t>
            </a:r>
            <a:r>
              <a:rPr lang="it-IT" dirty="0"/>
              <a:t/>
            </a:r>
            <a:br>
              <a:rPr lang="it-IT" dirty="0"/>
            </a:br>
            <a:r>
              <a:rPr kumimoji="0" lang="it-IT" sz="2000" b="0" i="0" u="none" strike="noStrike" kern="1200" cap="none" spc="0" normalizeH="0" baseline="0" noProof="0" dirty="0">
                <a:ln>
                  <a:noFill/>
                </a:ln>
                <a:solidFill>
                  <a:prstClr val="black"/>
                </a:solidFill>
                <a:effectLst/>
                <a:uLnTx/>
                <a:uFillTx/>
                <a:latin typeface="Century Gothic" panose="020B0502020202020204"/>
                <a:ea typeface="+mj-ea"/>
                <a:cs typeface="+mj-cs"/>
              </a:rPr>
              <a:t>Risorse statali assegnate alla Regione: € 1.000.000,00</a:t>
            </a:r>
            <a:br>
              <a:rPr kumimoji="0" lang="it-IT" sz="2000" b="0" i="0" u="none" strike="noStrike" kern="1200" cap="none" spc="0" normalizeH="0" baseline="0" noProof="0" dirty="0">
                <a:ln>
                  <a:noFill/>
                </a:ln>
                <a:solidFill>
                  <a:prstClr val="black"/>
                </a:solidFill>
                <a:effectLst/>
                <a:uLnTx/>
                <a:uFillTx/>
                <a:latin typeface="Century Gothic" panose="020B0502020202020204"/>
                <a:ea typeface="+mj-ea"/>
                <a:cs typeface="+mj-cs"/>
              </a:rPr>
            </a:br>
            <a:r>
              <a:rPr kumimoji="0" lang="it-IT" sz="2000" b="0" i="0" u="none" strike="noStrike" kern="1200" cap="none" spc="0" normalizeH="0" baseline="0" noProof="0" dirty="0">
                <a:ln>
                  <a:noFill/>
                </a:ln>
                <a:solidFill>
                  <a:prstClr val="black"/>
                </a:solidFill>
                <a:effectLst/>
                <a:uLnTx/>
                <a:uFillTx/>
                <a:latin typeface="Century Gothic" panose="020B0502020202020204"/>
                <a:ea typeface="+mj-ea"/>
                <a:cs typeface="+mj-cs"/>
              </a:rPr>
              <a:t>Cofinanziamento regionale: € 250.000,00</a:t>
            </a:r>
            <a:endParaRPr lang="it-IT" dirty="0"/>
          </a:p>
        </p:txBody>
      </p:sp>
      <p:graphicFrame>
        <p:nvGraphicFramePr>
          <p:cNvPr id="11" name="Segnaposto contenuto 10">
            <a:extLst>
              <a:ext uri="{FF2B5EF4-FFF2-40B4-BE49-F238E27FC236}">
                <a16:creationId xmlns:a16="http://schemas.microsoft.com/office/drawing/2014/main" xmlns="" id="{921468F5-4305-49BB-96BF-D5A03E4AC4F5}"/>
              </a:ext>
            </a:extLst>
          </p:cNvPr>
          <p:cNvGraphicFramePr>
            <a:graphicFrameLocks noGrp="1"/>
          </p:cNvGraphicFramePr>
          <p:nvPr>
            <p:ph idx="1"/>
            <p:extLst>
              <p:ext uri="{D42A27DB-BD31-4B8C-83A1-F6EECF244321}">
                <p14:modId xmlns:p14="http://schemas.microsoft.com/office/powerpoint/2010/main" val="3680105800"/>
              </p:ext>
            </p:extLst>
          </p:nvPr>
        </p:nvGraphicFramePr>
        <p:xfrm>
          <a:off x="899492" y="1497497"/>
          <a:ext cx="10393016" cy="5132248"/>
        </p:xfrm>
        <a:graphic>
          <a:graphicData uri="http://schemas.openxmlformats.org/drawingml/2006/table">
            <a:tbl>
              <a:tblPr/>
              <a:tblGrid>
                <a:gridCol w="1742694">
                  <a:extLst>
                    <a:ext uri="{9D8B030D-6E8A-4147-A177-3AD203B41FA5}">
                      <a16:colId xmlns:a16="http://schemas.microsoft.com/office/drawing/2014/main" xmlns="" val="410713214"/>
                    </a:ext>
                  </a:extLst>
                </a:gridCol>
                <a:gridCol w="3693750">
                  <a:extLst>
                    <a:ext uri="{9D8B030D-6E8A-4147-A177-3AD203B41FA5}">
                      <a16:colId xmlns:a16="http://schemas.microsoft.com/office/drawing/2014/main" xmlns="" val="3076311747"/>
                    </a:ext>
                  </a:extLst>
                </a:gridCol>
                <a:gridCol w="1240722">
                  <a:extLst>
                    <a:ext uri="{9D8B030D-6E8A-4147-A177-3AD203B41FA5}">
                      <a16:colId xmlns:a16="http://schemas.microsoft.com/office/drawing/2014/main" xmlns="" val="102399438"/>
                    </a:ext>
                  </a:extLst>
                </a:gridCol>
                <a:gridCol w="1313333">
                  <a:extLst>
                    <a:ext uri="{9D8B030D-6E8A-4147-A177-3AD203B41FA5}">
                      <a16:colId xmlns:a16="http://schemas.microsoft.com/office/drawing/2014/main" xmlns="" val="2873582444"/>
                    </a:ext>
                  </a:extLst>
                </a:gridCol>
                <a:gridCol w="1089184">
                  <a:extLst>
                    <a:ext uri="{9D8B030D-6E8A-4147-A177-3AD203B41FA5}">
                      <a16:colId xmlns:a16="http://schemas.microsoft.com/office/drawing/2014/main" xmlns="" val="711253714"/>
                    </a:ext>
                  </a:extLst>
                </a:gridCol>
                <a:gridCol w="1313333">
                  <a:extLst>
                    <a:ext uri="{9D8B030D-6E8A-4147-A177-3AD203B41FA5}">
                      <a16:colId xmlns:a16="http://schemas.microsoft.com/office/drawing/2014/main" xmlns="" val="972112428"/>
                    </a:ext>
                  </a:extLst>
                </a:gridCol>
              </a:tblGrid>
              <a:tr h="1255125">
                <a:tc>
                  <a:txBody>
                    <a:bodyPr/>
                    <a:lstStyle/>
                    <a:p>
                      <a:pPr algn="ctr" fontAlgn="ctr"/>
                      <a:r>
                        <a:rPr lang="it-IT" sz="1400" b="0" i="0" u="none" strike="noStrike" dirty="0">
                          <a:solidFill>
                            <a:srgbClr val="000000"/>
                          </a:solidFill>
                          <a:effectLst/>
                          <a:latin typeface="Calibri" panose="020F0502020204030204" pitchFamily="34" charset="0"/>
                        </a:rPr>
                        <a:t>Priorità di intervento</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400" b="0" i="0" u="none" strike="noStrike" dirty="0">
                          <a:solidFill>
                            <a:srgbClr val="000000"/>
                          </a:solidFill>
                          <a:effectLst/>
                          <a:latin typeface="Calibri" panose="020F0502020204030204" pitchFamily="34" charset="0"/>
                        </a:rPr>
                        <a:t> </a:t>
                      </a:r>
                    </a:p>
                  </a:txBody>
                  <a:tcPr marL="2902" marR="2902" marT="29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it-IT" sz="1400" b="0" i="0" u="none" strike="noStrike" dirty="0">
                          <a:solidFill>
                            <a:srgbClr val="000000"/>
                          </a:solidFill>
                          <a:effectLst/>
                          <a:latin typeface="Calibri" panose="020F0502020204030204" pitchFamily="34" charset="0"/>
                        </a:rPr>
                        <a:t>importo programmato con utilizzo fondo statale (in €)</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ctr"/>
                      <a:r>
                        <a:rPr lang="it-IT" sz="1400" b="0" i="0" u="none" strike="noStrike" dirty="0">
                          <a:solidFill>
                            <a:srgbClr val="000000"/>
                          </a:solidFill>
                          <a:effectLst/>
                          <a:latin typeface="Calibri" panose="020F0502020204030204" pitchFamily="34" charset="0"/>
                        </a:rPr>
                        <a:t>importo programmato con utilizzo fondo statale (in % sul totale del fondo statale 0-6)</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1400" b="0" i="0" u="none" strike="noStrike" dirty="0">
                          <a:solidFill>
                            <a:srgbClr val="000000"/>
                          </a:solidFill>
                          <a:effectLst/>
                          <a:latin typeface="Calibri" panose="020F0502020204030204" pitchFamily="34" charset="0"/>
                        </a:rPr>
                        <a:t>importo programmato da cofinanziamento regionale (in €)</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it-IT" sz="1400" b="0" i="0" u="none" strike="noStrike">
                          <a:solidFill>
                            <a:srgbClr val="000000"/>
                          </a:solidFill>
                          <a:effectLst/>
                          <a:latin typeface="Calibri" panose="020F0502020204030204" pitchFamily="34" charset="0"/>
                        </a:rPr>
                        <a:t>importo programmato da cofinanziamento regionale (in % sul totale della programmazione regionale)</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xmlns="" val="3908615047"/>
                  </a:ext>
                </a:extLst>
              </a:tr>
              <a:tr h="1076169">
                <a:tc>
                  <a:txBody>
                    <a:bodyPr/>
                    <a:lstStyle/>
                    <a:p>
                      <a:pPr algn="ctr" fontAlgn="ctr"/>
                      <a:r>
                        <a:rPr lang="it-IT" sz="1400" b="1" i="0" u="none" strike="noStrike">
                          <a:solidFill>
                            <a:srgbClr val="000000"/>
                          </a:solidFill>
                          <a:effectLst/>
                          <a:latin typeface="Calibri" panose="020F0502020204030204" pitchFamily="34" charset="0"/>
                        </a:rPr>
                        <a:t>A</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400" b="0" i="0" u="none" strike="noStrike" dirty="0">
                          <a:solidFill>
                            <a:srgbClr val="000000"/>
                          </a:solidFill>
                          <a:effectLst/>
                          <a:latin typeface="Calibri" panose="020F0502020204030204" pitchFamily="34" charset="0"/>
                        </a:rPr>
                        <a:t> interventi di nuove costruzioni, ristrutturazione edilizia, restauro e risanamento conservativo, riqualificazione funzionale ed estetica, messa in sicurezza meccanica e in caso di incendio, risparmio energetico e fruibilità di stabili di proprietà delle amministrazioni pubbliche</a:t>
                      </a:r>
                    </a:p>
                  </a:txBody>
                  <a:tcPr marL="2902" marR="2902" marT="29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FF0000"/>
                          </a:solidFill>
                          <a:effectLst/>
                          <a:latin typeface="Calibri" panose="020F0502020204030204" pitchFamily="34" charset="0"/>
                        </a:rPr>
                        <a:t>60.000</a:t>
                      </a:r>
                      <a:r>
                        <a:rPr lang="it-IT" sz="1400" b="0" i="0" u="none" strike="noStrike" dirty="0">
                          <a:solidFill>
                            <a:srgbClr val="000000"/>
                          </a:solidFill>
                          <a:effectLst/>
                          <a:latin typeface="Calibri" panose="020F0502020204030204" pitchFamily="34" charset="0"/>
                        </a:rPr>
                        <a:t> €</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ctr"/>
                      <a:r>
                        <a:rPr lang="it-IT" sz="1400" b="0" i="0" u="none" strike="noStrike" dirty="0">
                          <a:solidFill>
                            <a:srgbClr val="FF0000"/>
                          </a:solidFill>
                          <a:effectLst/>
                          <a:latin typeface="Calibri" panose="020F0502020204030204" pitchFamily="34" charset="0"/>
                        </a:rPr>
                        <a:t>6</a:t>
                      </a:r>
                      <a:r>
                        <a:rPr lang="it-IT" sz="1400" b="0" i="0" u="none" strike="noStrike" dirty="0">
                          <a:solidFill>
                            <a:srgbClr val="000000"/>
                          </a:solidFill>
                          <a:effectLst/>
                          <a:latin typeface="Calibri" panose="020F0502020204030204" pitchFamily="34" charset="0"/>
                        </a:rPr>
                        <a:t> %</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1400" b="0" i="0" u="none" strike="noStrike" dirty="0">
                          <a:solidFill>
                            <a:srgbClr val="FF0000"/>
                          </a:solidFill>
                          <a:effectLst/>
                          <a:latin typeface="Calibri" panose="020F0502020204030204" pitchFamily="34" charset="0"/>
                        </a:rPr>
                        <a:t>200.000</a:t>
                      </a:r>
                      <a:r>
                        <a:rPr lang="it-IT" sz="1400" b="0" i="0" u="none" strike="noStrike" dirty="0">
                          <a:solidFill>
                            <a:srgbClr val="000000"/>
                          </a:solidFill>
                          <a:effectLst/>
                          <a:latin typeface="Calibri" panose="020F0502020204030204" pitchFamily="34" charset="0"/>
                        </a:rPr>
                        <a:t> €</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it-IT" sz="1400" b="0" i="0" u="none" strike="noStrike" dirty="0">
                          <a:solidFill>
                            <a:srgbClr val="FF0000"/>
                          </a:solidFill>
                          <a:effectLst/>
                          <a:latin typeface="Calibri" panose="020F0502020204030204" pitchFamily="34" charset="0"/>
                        </a:rPr>
                        <a:t>80 </a:t>
                      </a:r>
                      <a:r>
                        <a:rPr lang="it-IT" sz="1400" b="0" i="0" u="none" strike="noStrike" dirty="0">
                          <a:solidFill>
                            <a:srgbClr val="000000"/>
                          </a:solidFill>
                          <a:effectLst/>
                          <a:latin typeface="Calibri" panose="020F0502020204030204" pitchFamily="34" charset="0"/>
                        </a:rPr>
                        <a:t>%</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xmlns="" val="1487117538"/>
                  </a:ext>
                </a:extLst>
              </a:tr>
              <a:tr h="718258">
                <a:tc>
                  <a:txBody>
                    <a:bodyPr/>
                    <a:lstStyle/>
                    <a:p>
                      <a:pPr algn="ctr" fontAlgn="ctr"/>
                      <a:r>
                        <a:rPr lang="it-IT" sz="1400" b="1" i="0" u="none" strike="noStrike">
                          <a:solidFill>
                            <a:srgbClr val="000000"/>
                          </a:solidFill>
                          <a:effectLst/>
                          <a:latin typeface="Calibri" panose="020F0502020204030204" pitchFamily="34" charset="0"/>
                        </a:rPr>
                        <a:t>B</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effectLst/>
                          <a:latin typeface="Calibri" panose="020F0502020204030204" pitchFamily="34" charset="0"/>
                        </a:rPr>
                        <a:t>finanziamento di spese di gestione, in quota parte, dei servizi educativi per l’infanzia e delle scuole dell’infanzia, in considerazione dei loro costi e della loro qualificazione</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FF0000"/>
                          </a:solidFill>
                          <a:effectLst/>
                          <a:latin typeface="Calibri" panose="020F0502020204030204" pitchFamily="34" charset="0"/>
                        </a:rPr>
                        <a:t>900.000</a:t>
                      </a:r>
                      <a:r>
                        <a:rPr lang="it-IT" sz="1400" b="0" i="0" u="none" strike="noStrike" dirty="0">
                          <a:solidFill>
                            <a:srgbClr val="000000"/>
                          </a:solidFill>
                          <a:effectLst/>
                          <a:latin typeface="Calibri" panose="020F0502020204030204" pitchFamily="34" charset="0"/>
                        </a:rPr>
                        <a:t> €</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ctr"/>
                      <a:r>
                        <a:rPr lang="it-IT" sz="1400" b="0" i="0" u="none" strike="noStrike" dirty="0">
                          <a:solidFill>
                            <a:srgbClr val="FF0000"/>
                          </a:solidFill>
                          <a:effectLst/>
                          <a:latin typeface="Calibri" panose="020F0502020204030204" pitchFamily="34" charset="0"/>
                        </a:rPr>
                        <a:t>90</a:t>
                      </a:r>
                      <a:r>
                        <a:rPr lang="it-IT" sz="1400" b="0" i="0" u="none" strike="noStrike" dirty="0">
                          <a:solidFill>
                            <a:srgbClr val="000000"/>
                          </a:solidFill>
                          <a:effectLst/>
                          <a:latin typeface="Calibri" panose="020F0502020204030204" pitchFamily="34" charset="0"/>
                        </a:rPr>
                        <a:t> %</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1400" b="0" i="0" u="none" strike="noStrike" dirty="0">
                          <a:solidFill>
                            <a:srgbClr val="FF0000"/>
                          </a:solidFill>
                          <a:effectLst/>
                          <a:latin typeface="Calibri" panose="020F0502020204030204" pitchFamily="34" charset="0"/>
                        </a:rPr>
                        <a:t>0 </a:t>
                      </a:r>
                      <a:r>
                        <a:rPr lang="it-IT" sz="1400" b="0" i="0" u="none" strike="noStrike" dirty="0">
                          <a:solidFill>
                            <a:srgbClr val="000000"/>
                          </a:solidFill>
                          <a:effectLst/>
                          <a:latin typeface="Calibri" panose="020F0502020204030204" pitchFamily="34" charset="0"/>
                        </a:rPr>
                        <a:t>€</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it-IT" sz="1400" b="0" i="0" u="none" strike="noStrike" dirty="0">
                          <a:solidFill>
                            <a:srgbClr val="FF0000"/>
                          </a:solidFill>
                          <a:effectLst/>
                          <a:latin typeface="Calibri" panose="020F0502020204030204" pitchFamily="34" charset="0"/>
                        </a:rPr>
                        <a:t>0</a:t>
                      </a:r>
                      <a:r>
                        <a:rPr lang="it-IT" sz="1400" b="0" i="0" u="none" strike="noStrike" dirty="0">
                          <a:solidFill>
                            <a:srgbClr val="000000"/>
                          </a:solidFill>
                          <a:effectLst/>
                          <a:latin typeface="Calibri" panose="020F0502020204030204" pitchFamily="34" charset="0"/>
                        </a:rPr>
                        <a:t> %</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xmlns="" val="2765981366"/>
                  </a:ext>
                </a:extLst>
              </a:tr>
              <a:tr h="1255125">
                <a:tc>
                  <a:txBody>
                    <a:bodyPr/>
                    <a:lstStyle/>
                    <a:p>
                      <a:pPr algn="ctr" fontAlgn="ctr"/>
                      <a:r>
                        <a:rPr lang="it-IT" sz="1400" b="1" i="0" u="none" strike="noStrike">
                          <a:solidFill>
                            <a:srgbClr val="000000"/>
                          </a:solidFill>
                          <a:effectLst/>
                          <a:latin typeface="Calibri" panose="020F0502020204030204" pitchFamily="34" charset="0"/>
                        </a:rPr>
                        <a:t>C</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effectLst/>
                          <a:latin typeface="Calibri" panose="020F0502020204030204" pitchFamily="34" charset="0"/>
                        </a:rPr>
                        <a:t/>
                      </a:r>
                      <a:br>
                        <a:rPr lang="it-IT" sz="1400" b="0" i="0" u="none" strike="noStrike">
                          <a:solidFill>
                            <a:srgbClr val="000000"/>
                          </a:solidFill>
                          <a:effectLst/>
                          <a:latin typeface="Calibri" panose="020F0502020204030204" pitchFamily="34" charset="0"/>
                        </a:rPr>
                      </a:br>
                      <a:r>
                        <a:rPr lang="it-IT" sz="1400" b="0" i="0" u="none" strike="noStrike">
                          <a:solidFill>
                            <a:srgbClr val="000000"/>
                          </a:solidFill>
                          <a:effectLst/>
                          <a:latin typeface="Calibri" panose="020F0502020204030204" pitchFamily="34" charset="0"/>
                        </a:rPr>
                        <a:t>interventi di formazione continua in servizio del personale educativo e docente  e promozione dei coordinamenti pedagogici territoriali</a:t>
                      </a:r>
                      <a:br>
                        <a:rPr lang="it-IT" sz="1400" b="0" i="0" u="none" strike="noStrike">
                          <a:solidFill>
                            <a:srgbClr val="000000"/>
                          </a:solidFill>
                          <a:effectLst/>
                          <a:latin typeface="Calibri" panose="020F0502020204030204" pitchFamily="34" charset="0"/>
                        </a:rPr>
                      </a:br>
                      <a:r>
                        <a:rPr lang="it-IT" sz="1400" b="1" i="0" u="none" strike="noStrike">
                          <a:solidFill>
                            <a:srgbClr val="000000"/>
                          </a:solidFill>
                          <a:effectLst/>
                          <a:latin typeface="Calibri" panose="020F0502020204030204" pitchFamily="34" charset="0"/>
                        </a:rPr>
                        <a:t>NOTA BENE: di norma MINIMO 5% dell'importo statale (finanziabile con quota statale e/o quota regionale)</a:t>
                      </a:r>
                      <a:endParaRPr lang="it-IT" sz="1400" b="0" i="0" u="none" strike="noStrike">
                        <a:solidFill>
                          <a:srgbClr val="000000"/>
                        </a:solidFill>
                        <a:effectLst/>
                        <a:latin typeface="Calibri" panose="020F0502020204030204" pitchFamily="34" charset="0"/>
                      </a:endParaRP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FF0000"/>
                          </a:solidFill>
                          <a:effectLst/>
                          <a:latin typeface="Calibri" panose="020F0502020204030204" pitchFamily="34" charset="0"/>
                        </a:rPr>
                        <a:t>40.000</a:t>
                      </a:r>
                      <a:r>
                        <a:rPr lang="it-IT" sz="1400" b="0" i="0" u="none" strike="noStrike" dirty="0">
                          <a:solidFill>
                            <a:srgbClr val="000000"/>
                          </a:solidFill>
                          <a:effectLst/>
                          <a:latin typeface="Calibri" panose="020F0502020204030204" pitchFamily="34" charset="0"/>
                        </a:rPr>
                        <a:t> €</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ctr"/>
                      <a:r>
                        <a:rPr lang="it-IT" sz="1400" b="0" i="0" u="none" strike="noStrike" dirty="0">
                          <a:solidFill>
                            <a:srgbClr val="FF0000"/>
                          </a:solidFill>
                          <a:effectLst/>
                          <a:latin typeface="Calibri" panose="020F0502020204030204" pitchFamily="34" charset="0"/>
                        </a:rPr>
                        <a:t> 4 </a:t>
                      </a:r>
                      <a:r>
                        <a:rPr lang="it-IT" sz="1400" b="0" i="0" u="none" strike="noStrike" dirty="0">
                          <a:solidFill>
                            <a:srgbClr val="000000"/>
                          </a:solidFill>
                          <a:effectLst/>
                          <a:latin typeface="Calibri" panose="020F0502020204030204" pitchFamily="34" charset="0"/>
                        </a:rPr>
                        <a:t>%</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1400" b="0" i="0" u="none" strike="noStrike" dirty="0">
                          <a:solidFill>
                            <a:srgbClr val="FF0000"/>
                          </a:solidFill>
                          <a:effectLst/>
                          <a:latin typeface="Calibri" panose="020F0502020204030204" pitchFamily="34" charset="0"/>
                        </a:rPr>
                        <a:t>50.000</a:t>
                      </a:r>
                      <a:r>
                        <a:rPr lang="it-IT" sz="1400" b="0" i="0" u="none" strike="noStrike" dirty="0">
                          <a:solidFill>
                            <a:srgbClr val="000000"/>
                          </a:solidFill>
                          <a:effectLst/>
                          <a:latin typeface="Calibri" panose="020F0502020204030204" pitchFamily="34" charset="0"/>
                        </a:rPr>
                        <a:t> €</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it-IT" sz="1400" b="0" i="0" u="none" strike="noStrike" dirty="0">
                          <a:solidFill>
                            <a:srgbClr val="FF0000"/>
                          </a:solidFill>
                          <a:effectLst/>
                          <a:latin typeface="Calibri" panose="020F0502020204030204" pitchFamily="34" charset="0"/>
                        </a:rPr>
                        <a:t>20</a:t>
                      </a:r>
                      <a:r>
                        <a:rPr lang="it-IT" sz="1400" b="0" i="0" u="none" strike="noStrike" dirty="0">
                          <a:solidFill>
                            <a:srgbClr val="000000"/>
                          </a:solidFill>
                          <a:effectLst/>
                          <a:latin typeface="Calibri" panose="020F0502020204030204" pitchFamily="34" charset="0"/>
                        </a:rPr>
                        <a:t> %</a:t>
                      </a:r>
                    </a:p>
                  </a:txBody>
                  <a:tcPr marL="2902" marR="2902" marT="2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xmlns="" val="1591946462"/>
                  </a:ext>
                </a:extLst>
              </a:tr>
            </a:tbl>
          </a:graphicData>
        </a:graphic>
      </p:graphicFrame>
      <p:sp>
        <p:nvSpPr>
          <p:cNvPr id="12" name="CasellaDiTesto 11">
            <a:extLst>
              <a:ext uri="{FF2B5EF4-FFF2-40B4-BE49-F238E27FC236}">
                <a16:creationId xmlns:a16="http://schemas.microsoft.com/office/drawing/2014/main" xmlns="" id="{3C175AC9-0180-4449-B1EA-8FCB185F640A}"/>
              </a:ext>
            </a:extLst>
          </p:cNvPr>
          <p:cNvSpPr txBox="1"/>
          <p:nvPr/>
        </p:nvSpPr>
        <p:spPr>
          <a:xfrm>
            <a:off x="4253948" y="2107096"/>
            <a:ext cx="2014330" cy="646331"/>
          </a:xfrm>
          <a:prstGeom prst="rect">
            <a:avLst/>
          </a:prstGeom>
          <a:noFill/>
        </p:spPr>
        <p:txBody>
          <a:bodyPr wrap="square" rtlCol="0">
            <a:spAutoFit/>
          </a:bodyPr>
          <a:lstStyle/>
          <a:p>
            <a:r>
              <a:rPr lang="it-IT" dirty="0">
                <a:solidFill>
                  <a:srgbClr val="FF0000"/>
                </a:solidFill>
              </a:rPr>
              <a:t>Il totale fa € 1.000.000,00 </a:t>
            </a:r>
          </a:p>
        </p:txBody>
      </p:sp>
      <p:cxnSp>
        <p:nvCxnSpPr>
          <p:cNvPr id="14" name="Connettore 2 13">
            <a:extLst>
              <a:ext uri="{FF2B5EF4-FFF2-40B4-BE49-F238E27FC236}">
                <a16:creationId xmlns:a16="http://schemas.microsoft.com/office/drawing/2014/main" xmlns="" id="{B6B327D2-20B1-4A01-890A-D8BF31EDB44A}"/>
              </a:ext>
            </a:extLst>
          </p:cNvPr>
          <p:cNvCxnSpPr/>
          <p:nvPr/>
        </p:nvCxnSpPr>
        <p:spPr>
          <a:xfrm>
            <a:off x="5817704" y="2332383"/>
            <a:ext cx="808383" cy="10966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ttore 2 17">
            <a:extLst>
              <a:ext uri="{FF2B5EF4-FFF2-40B4-BE49-F238E27FC236}">
                <a16:creationId xmlns:a16="http://schemas.microsoft.com/office/drawing/2014/main" xmlns="" id="{3F8F50A9-A1F7-4980-A536-2F4CEC99D779}"/>
              </a:ext>
            </a:extLst>
          </p:cNvPr>
          <p:cNvCxnSpPr>
            <a:cxnSpLocks/>
          </p:cNvCxnSpPr>
          <p:nvPr/>
        </p:nvCxnSpPr>
        <p:spPr>
          <a:xfrm flipV="1">
            <a:off x="8680174" y="3750365"/>
            <a:ext cx="0" cy="24613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ttore 2 19">
            <a:extLst>
              <a:ext uri="{FF2B5EF4-FFF2-40B4-BE49-F238E27FC236}">
                <a16:creationId xmlns:a16="http://schemas.microsoft.com/office/drawing/2014/main" xmlns="" id="{0215E018-EBEB-48FA-A1E6-64A6ED30DE1F}"/>
              </a:ext>
            </a:extLst>
          </p:cNvPr>
          <p:cNvCxnSpPr>
            <a:cxnSpLocks/>
          </p:cNvCxnSpPr>
          <p:nvPr/>
        </p:nvCxnSpPr>
        <p:spPr>
          <a:xfrm flipV="1">
            <a:off x="11058939" y="3636238"/>
            <a:ext cx="0" cy="24613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ttore 2 20">
            <a:extLst>
              <a:ext uri="{FF2B5EF4-FFF2-40B4-BE49-F238E27FC236}">
                <a16:creationId xmlns:a16="http://schemas.microsoft.com/office/drawing/2014/main" xmlns="" id="{1276E90C-0BAF-4AE4-8060-CF4963CEEBE9}"/>
              </a:ext>
            </a:extLst>
          </p:cNvPr>
          <p:cNvCxnSpPr>
            <a:cxnSpLocks/>
          </p:cNvCxnSpPr>
          <p:nvPr/>
        </p:nvCxnSpPr>
        <p:spPr>
          <a:xfrm flipH="1">
            <a:off x="9422296" y="1269243"/>
            <a:ext cx="1099930" cy="215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CasellaDiTesto 14">
            <a:extLst>
              <a:ext uri="{FF2B5EF4-FFF2-40B4-BE49-F238E27FC236}">
                <a16:creationId xmlns:a16="http://schemas.microsoft.com/office/drawing/2014/main" xmlns="" id="{03D328CE-D327-42DB-B005-179A54255D05}"/>
              </a:ext>
            </a:extLst>
          </p:cNvPr>
          <p:cNvSpPr txBox="1"/>
          <p:nvPr/>
        </p:nvSpPr>
        <p:spPr>
          <a:xfrm>
            <a:off x="7659755" y="6211668"/>
            <a:ext cx="1139687" cy="646331"/>
          </a:xfrm>
          <a:prstGeom prst="rect">
            <a:avLst/>
          </a:prstGeom>
          <a:solidFill>
            <a:schemeClr val="bg1"/>
          </a:solidFill>
        </p:spPr>
        <p:txBody>
          <a:bodyPr wrap="square" rtlCol="0">
            <a:spAutoFit/>
          </a:bodyPr>
          <a:lstStyle/>
          <a:p>
            <a:r>
              <a:rPr lang="it-IT" dirty="0">
                <a:solidFill>
                  <a:srgbClr val="FF0000"/>
                </a:solidFill>
              </a:rPr>
              <a:t>Il totale fa 100%</a:t>
            </a:r>
          </a:p>
        </p:txBody>
      </p:sp>
      <p:sp>
        <p:nvSpPr>
          <p:cNvPr id="16" name="CasellaDiTesto 15">
            <a:extLst>
              <a:ext uri="{FF2B5EF4-FFF2-40B4-BE49-F238E27FC236}">
                <a16:creationId xmlns:a16="http://schemas.microsoft.com/office/drawing/2014/main" xmlns="" id="{EDCEF814-7D2A-485A-91A1-B70C66A5F78D}"/>
              </a:ext>
            </a:extLst>
          </p:cNvPr>
          <p:cNvSpPr txBox="1"/>
          <p:nvPr/>
        </p:nvSpPr>
        <p:spPr>
          <a:xfrm>
            <a:off x="10152821" y="6097541"/>
            <a:ext cx="1139687" cy="646331"/>
          </a:xfrm>
          <a:prstGeom prst="rect">
            <a:avLst/>
          </a:prstGeom>
          <a:solidFill>
            <a:schemeClr val="bg1"/>
          </a:solidFill>
        </p:spPr>
        <p:txBody>
          <a:bodyPr wrap="square" rtlCol="0">
            <a:spAutoFit/>
          </a:bodyPr>
          <a:lstStyle/>
          <a:p>
            <a:r>
              <a:rPr lang="it-IT" dirty="0">
                <a:solidFill>
                  <a:srgbClr val="FF0000"/>
                </a:solidFill>
              </a:rPr>
              <a:t>Il totale fa 100%</a:t>
            </a:r>
          </a:p>
        </p:txBody>
      </p:sp>
      <p:pic>
        <p:nvPicPr>
          <p:cNvPr id="3" name="Immagine 2">
            <a:extLst>
              <a:ext uri="{FF2B5EF4-FFF2-40B4-BE49-F238E27FC236}">
                <a16:creationId xmlns:a16="http://schemas.microsoft.com/office/drawing/2014/main" xmlns="" id="{25871440-2DD6-4511-A5F3-415E72BE25F9}"/>
              </a:ext>
            </a:extLst>
          </p:cNvPr>
          <p:cNvPicPr>
            <a:picLocks noChangeAspect="1"/>
          </p:cNvPicPr>
          <p:nvPr/>
        </p:nvPicPr>
        <p:blipFill>
          <a:blip r:embed="rId2"/>
          <a:stretch>
            <a:fillRect/>
          </a:stretch>
        </p:blipFill>
        <p:spPr>
          <a:xfrm>
            <a:off x="112571" y="51343"/>
            <a:ext cx="2433292" cy="796796"/>
          </a:xfrm>
          <a:prstGeom prst="rect">
            <a:avLst/>
          </a:prstGeom>
        </p:spPr>
      </p:pic>
      <p:sp>
        <p:nvSpPr>
          <p:cNvPr id="4" name="CasellaDiTesto 3">
            <a:extLst>
              <a:ext uri="{FF2B5EF4-FFF2-40B4-BE49-F238E27FC236}">
                <a16:creationId xmlns:a16="http://schemas.microsoft.com/office/drawing/2014/main" xmlns="" id="{6280F75F-6080-4216-850A-CDB181493250}"/>
              </a:ext>
            </a:extLst>
          </p:cNvPr>
          <p:cNvSpPr txBox="1"/>
          <p:nvPr/>
        </p:nvSpPr>
        <p:spPr>
          <a:xfrm>
            <a:off x="5141844" y="4981016"/>
            <a:ext cx="2252868" cy="646331"/>
          </a:xfrm>
          <a:prstGeom prst="rect">
            <a:avLst/>
          </a:prstGeom>
          <a:solidFill>
            <a:schemeClr val="bg1"/>
          </a:solidFill>
        </p:spPr>
        <p:txBody>
          <a:bodyPr wrap="square" rtlCol="0">
            <a:spAutoFit/>
          </a:bodyPr>
          <a:lstStyle/>
          <a:p>
            <a:r>
              <a:rPr lang="it-IT" dirty="0">
                <a:solidFill>
                  <a:srgbClr val="FF0000"/>
                </a:solidFill>
              </a:rPr>
              <a:t>TOT. 90.000 €, pari al 9% di 1mln</a:t>
            </a:r>
          </a:p>
        </p:txBody>
      </p:sp>
      <p:cxnSp>
        <p:nvCxnSpPr>
          <p:cNvPr id="6" name="Connettore 2 5">
            <a:extLst>
              <a:ext uri="{FF2B5EF4-FFF2-40B4-BE49-F238E27FC236}">
                <a16:creationId xmlns:a16="http://schemas.microsoft.com/office/drawing/2014/main" xmlns="" id="{60388F99-A70C-4D8F-BD5C-EC19F8BB4F48}"/>
              </a:ext>
            </a:extLst>
          </p:cNvPr>
          <p:cNvCxnSpPr/>
          <p:nvPr/>
        </p:nvCxnSpPr>
        <p:spPr>
          <a:xfrm flipV="1">
            <a:off x="6891130" y="5406287"/>
            <a:ext cx="0" cy="4421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ttore 2 16">
            <a:extLst>
              <a:ext uri="{FF2B5EF4-FFF2-40B4-BE49-F238E27FC236}">
                <a16:creationId xmlns:a16="http://schemas.microsoft.com/office/drawing/2014/main" xmlns="" id="{3E685792-F599-4155-A4A5-4A2640A6F8D1}"/>
              </a:ext>
            </a:extLst>
          </p:cNvPr>
          <p:cNvCxnSpPr>
            <a:cxnSpLocks/>
          </p:cNvCxnSpPr>
          <p:nvPr/>
        </p:nvCxnSpPr>
        <p:spPr>
          <a:xfrm flipH="1" flipV="1">
            <a:off x="6891130" y="5448183"/>
            <a:ext cx="2365513" cy="2981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6814256"/>
      </p:ext>
    </p:extLst>
  </p:cSld>
  <p:clrMapOvr>
    <a:masterClrMapping/>
  </p:clrMapOvr>
</p:sld>
</file>

<file path=ppt/theme/theme1.xml><?xml version="1.0" encoding="utf-8"?>
<a:theme xmlns:a="http://schemas.openxmlformats.org/drawingml/2006/main" name="Scia di vapore">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TM04033937[[fn=Scia di vapore]]</Template>
  <TotalTime>755</TotalTime>
  <Words>4911</Words>
  <Application>Microsoft Office PowerPoint</Application>
  <PresentationFormat>Widescreen</PresentationFormat>
  <Paragraphs>1127</Paragraphs>
  <Slides>20</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20</vt:i4>
      </vt:variant>
    </vt:vector>
  </HeadingPairs>
  <TitlesOfParts>
    <vt:vector size="29" baseType="lpstr">
      <vt:lpstr>SimSun</vt:lpstr>
      <vt:lpstr>Abadi</vt:lpstr>
      <vt:lpstr>Aharoni</vt:lpstr>
      <vt:lpstr>Arial</vt:lpstr>
      <vt:lpstr>Calibri</vt:lpstr>
      <vt:lpstr>Century Gothic</vt:lpstr>
      <vt:lpstr>Times New Roman</vt:lpstr>
      <vt:lpstr>Verdana</vt:lpstr>
      <vt:lpstr>Scia di vapore</vt:lpstr>
      <vt:lpstr>PROGRAMMAZIONE RISORSE FONDO NAZIONALE PER IL SISTEMA INTEGRATO 0-6</vt:lpstr>
      <vt:lpstr>LA PROGRAMMAZIONE REGIONALE  2^ QUOTA 2021– invio entro 30.11.2021 E.F. 2022 – INVIO ENTRO 30.05.2022 </vt:lpstr>
      <vt:lpstr>Dati generali: righe 3-8</vt:lpstr>
      <vt:lpstr>Quote vincolate: Facciamo un esempio</vt:lpstr>
      <vt:lpstr>Priorità di intervento a): edilizia </vt:lpstr>
      <vt:lpstr>Facciamo un esempio Risorse statali assegnate alla Regione: € 1.000.000,00 Cofinanziamento regionale: € 250.000,00 </vt:lpstr>
      <vt:lpstr>Priorità di intervento b): gestione </vt:lpstr>
      <vt:lpstr>Priorità di intervento c): formazione e coordinamento pedagogico territoriale </vt:lpstr>
      <vt:lpstr>ATTENZIONE AGLI IMPORTI COMPLESSIVI E ALLE PERCENTUALI SULLE TRE TIPOLOGIE DI INTERVENTO: UN ESEMPIO  Risorse statali assegnate alla Regione: € 1.000.000,00 Cofinanziamento regionale: € 250.000,00</vt:lpstr>
      <vt:lpstr>Interventi comuni beneficiari</vt:lpstr>
      <vt:lpstr>Per ciascun comune individuato dalla regione come beneficiario</vt:lpstr>
      <vt:lpstr>Continuiamo…</vt:lpstr>
      <vt:lpstr>Presentazione standard di PowerPoint</vt:lpstr>
      <vt:lpstr>Se un Comune ha più interventi di investimento, quindi più CUP, i relativi importi saranno segnalati su più righe.</vt:lpstr>
      <vt:lpstr>Presentazione standard di PowerPoint</vt:lpstr>
      <vt:lpstr>OBIETTIVI DI RISULTATO</vt:lpstr>
      <vt:lpstr>Da dove desumere i dati di partenza</vt:lpstr>
      <vt:lpstr>Come fissare i propri obiettivi</vt:lpstr>
      <vt:lpstr>LE SCHEDE DI PROGRAMMAZIONE DELLE RISORSE ASSEGNATE PER GLI ESERCIZI FINANZIARI 2022 E 2023 SONO ANALOGHE</vt:lpstr>
      <vt:lpstr>PER INFORMAZIONI SULLE EROGAZIONI: dgruf.ufficio9@istruzione.it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PROGRAMMAZIONE E MONITORAGGIO RISORSE FONDO NAZIONALE PER IL SISTEMA INTEGRATO 0-6</dc:title>
  <dc:creator>BIGI Stefania</dc:creator>
  <cp:lastModifiedBy>Loredana Bello</cp:lastModifiedBy>
  <cp:revision>38</cp:revision>
  <dcterms:created xsi:type="dcterms:W3CDTF">2021-09-22T12:47:33Z</dcterms:created>
  <dcterms:modified xsi:type="dcterms:W3CDTF">2022-07-14T08:41:18Z</dcterms:modified>
</cp:coreProperties>
</file>